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5324" r:id="rId1"/>
    <p:sldMasterId id="2147485369" r:id="rId2"/>
  </p:sldMasterIdLst>
  <p:notesMasterIdLst>
    <p:notesMasterId r:id="rId128"/>
  </p:notesMasterIdLst>
  <p:handoutMasterIdLst>
    <p:handoutMasterId r:id="rId129"/>
  </p:handoutMasterIdLst>
  <p:sldIdLst>
    <p:sldId id="361" r:id="rId3"/>
    <p:sldId id="533" r:id="rId4"/>
    <p:sldId id="625" r:id="rId5"/>
    <p:sldId id="550" r:id="rId6"/>
    <p:sldId id="552" r:id="rId7"/>
    <p:sldId id="510" r:id="rId8"/>
    <p:sldId id="405" r:id="rId9"/>
    <p:sldId id="518" r:id="rId10"/>
    <p:sldId id="532" r:id="rId11"/>
    <p:sldId id="534" r:id="rId12"/>
    <p:sldId id="536" r:id="rId13"/>
    <p:sldId id="535" r:id="rId14"/>
    <p:sldId id="504" r:id="rId15"/>
    <p:sldId id="646" r:id="rId16"/>
    <p:sldId id="503" r:id="rId17"/>
    <p:sldId id="505" r:id="rId18"/>
    <p:sldId id="506" r:id="rId19"/>
    <p:sldId id="508" r:id="rId20"/>
    <p:sldId id="627" r:id="rId21"/>
    <p:sldId id="628" r:id="rId22"/>
    <p:sldId id="629" r:id="rId23"/>
    <p:sldId id="648" r:id="rId24"/>
    <p:sldId id="607" r:id="rId25"/>
    <p:sldId id="649" r:id="rId26"/>
    <p:sldId id="609" r:id="rId27"/>
    <p:sldId id="608" r:id="rId28"/>
    <p:sldId id="432" r:id="rId29"/>
    <p:sldId id="602" r:id="rId30"/>
    <p:sldId id="551" r:id="rId31"/>
    <p:sldId id="521" r:id="rId32"/>
    <p:sldId id="650" r:id="rId33"/>
    <p:sldId id="620" r:id="rId34"/>
    <p:sldId id="621" r:id="rId35"/>
    <p:sldId id="622" r:id="rId36"/>
    <p:sldId id="623" r:id="rId37"/>
    <p:sldId id="624" r:id="rId38"/>
    <p:sldId id="512" r:id="rId39"/>
    <p:sldId id="428" r:id="rId40"/>
    <p:sldId id="524" r:id="rId41"/>
    <p:sldId id="617" r:id="rId42"/>
    <p:sldId id="511" r:id="rId43"/>
    <p:sldId id="514" r:id="rId44"/>
    <p:sldId id="519" r:id="rId45"/>
    <p:sldId id="520" r:id="rId46"/>
    <p:sldId id="522" r:id="rId47"/>
    <p:sldId id="604" r:id="rId48"/>
    <p:sldId id="585" r:id="rId49"/>
    <p:sldId id="586" r:id="rId50"/>
    <p:sldId id="477" r:id="rId51"/>
    <p:sldId id="523" r:id="rId52"/>
    <p:sldId id="631" r:id="rId53"/>
    <p:sldId id="525" r:id="rId54"/>
    <p:sldId id="540" r:id="rId55"/>
    <p:sldId id="473" r:id="rId56"/>
    <p:sldId id="529" r:id="rId57"/>
    <p:sldId id="501" r:id="rId58"/>
    <p:sldId id="541" r:id="rId59"/>
    <p:sldId id="618" r:id="rId60"/>
    <p:sldId id="651" r:id="rId61"/>
    <p:sldId id="652" r:id="rId62"/>
    <p:sldId id="653" r:id="rId63"/>
    <p:sldId id="542" r:id="rId64"/>
    <p:sldId id="626" r:id="rId65"/>
    <p:sldId id="634" r:id="rId66"/>
    <p:sldId id="635" r:id="rId67"/>
    <p:sldId id="633" r:id="rId68"/>
    <p:sldId id="654" r:id="rId69"/>
    <p:sldId id="619" r:id="rId70"/>
    <p:sldId id="661" r:id="rId71"/>
    <p:sldId id="657" r:id="rId72"/>
    <p:sldId id="658" r:id="rId73"/>
    <p:sldId id="659" r:id="rId74"/>
    <p:sldId id="660" r:id="rId75"/>
    <p:sldId id="555" r:id="rId76"/>
    <p:sldId id="565" r:id="rId77"/>
    <p:sldId id="587" r:id="rId78"/>
    <p:sldId id="589" r:id="rId79"/>
    <p:sldId id="588" r:id="rId80"/>
    <p:sldId id="596" r:id="rId81"/>
    <p:sldId id="560" r:id="rId82"/>
    <p:sldId id="566" r:id="rId83"/>
    <p:sldId id="561" r:id="rId84"/>
    <p:sldId id="656" r:id="rId85"/>
    <p:sldId id="597" r:id="rId86"/>
    <p:sldId id="599" r:id="rId87"/>
    <p:sldId id="641" r:id="rId88"/>
    <p:sldId id="526" r:id="rId89"/>
    <p:sldId id="531" r:id="rId90"/>
    <p:sldId id="611" r:id="rId91"/>
    <p:sldId id="612" r:id="rId92"/>
    <p:sldId id="613" r:id="rId93"/>
    <p:sldId id="614" r:id="rId94"/>
    <p:sldId id="581" r:id="rId95"/>
    <p:sldId id="294" r:id="rId96"/>
    <p:sldId id="478" r:id="rId97"/>
    <p:sldId id="557" r:id="rId98"/>
    <p:sldId id="499" r:id="rId99"/>
    <p:sldId id="497" r:id="rId100"/>
    <p:sldId id="558" r:id="rId101"/>
    <p:sldId id="616" r:id="rId102"/>
    <p:sldId id="507" r:id="rId103"/>
    <p:sldId id="598" r:id="rId104"/>
    <p:sldId id="298" r:id="rId105"/>
    <p:sldId id="571" r:id="rId106"/>
    <p:sldId id="572" r:id="rId107"/>
    <p:sldId id="568" r:id="rId108"/>
    <p:sldId id="569" r:id="rId109"/>
    <p:sldId id="575" r:id="rId110"/>
    <p:sldId id="576" r:id="rId111"/>
    <p:sldId id="577" r:id="rId112"/>
    <p:sldId id="603" r:id="rId113"/>
    <p:sldId id="573" r:id="rId114"/>
    <p:sldId id="578" r:id="rId115"/>
    <p:sldId id="574" r:id="rId116"/>
    <p:sldId id="570" r:id="rId117"/>
    <p:sldId id="419" r:id="rId118"/>
    <p:sldId id="420" r:id="rId119"/>
    <p:sldId id="590" r:id="rId120"/>
    <p:sldId id="606" r:id="rId121"/>
    <p:sldId id="591" r:id="rId122"/>
    <p:sldId id="594" r:id="rId123"/>
    <p:sldId id="592" r:id="rId124"/>
    <p:sldId id="292" r:id="rId125"/>
    <p:sldId id="600" r:id="rId126"/>
    <p:sldId id="638" r:id="rId127"/>
  </p:sldIdLst>
  <p:sldSz cx="9144000" cy="6858000" type="screen4x3"/>
  <p:notesSz cx="7023100" cy="9309100"/>
  <p:custDataLst>
    <p:tags r:id="rId130"/>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Verdan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Verdan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Verdan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FF"/>
    <a:srgbClr val="3366CC"/>
    <a:srgbClr val="FF6699"/>
    <a:srgbClr val="FF0000"/>
    <a:srgbClr val="FF3300"/>
    <a:srgbClr val="CC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39" autoAdjust="0"/>
    <p:restoredTop sz="78018" autoAdjust="0"/>
  </p:normalViewPr>
  <p:slideViewPr>
    <p:cSldViewPr>
      <p:cViewPr varScale="1">
        <p:scale>
          <a:sx n="68" d="100"/>
          <a:sy n="68" d="100"/>
        </p:scale>
        <p:origin x="1404" y="72"/>
      </p:cViewPr>
      <p:guideLst>
        <p:guide orient="horz" pos="2160"/>
        <p:guide pos="2880"/>
      </p:guideLst>
    </p:cSldViewPr>
  </p:slideViewPr>
  <p:outlineViewPr>
    <p:cViewPr>
      <p:scale>
        <a:sx n="33" d="100"/>
        <a:sy n="33" d="100"/>
      </p:scale>
      <p:origin x="0" y="19008"/>
    </p:cViewPr>
  </p:outlineViewPr>
  <p:notesTextViewPr>
    <p:cViewPr>
      <p:scale>
        <a:sx n="100" d="100"/>
        <a:sy n="100" d="100"/>
      </p:scale>
      <p:origin x="0" y="-576"/>
    </p:cViewPr>
  </p:notesTextViewPr>
  <p:sorterViewPr>
    <p:cViewPr>
      <p:scale>
        <a:sx n="100" d="100"/>
        <a:sy n="100" d="100"/>
      </p:scale>
      <p:origin x="0" y="-18084"/>
    </p:cViewPr>
  </p:sorterViewPr>
  <p:notesViewPr>
    <p:cSldViewPr>
      <p:cViewPr varScale="1">
        <p:scale>
          <a:sx n="80" d="100"/>
          <a:sy n="80" d="100"/>
        </p:scale>
        <p:origin x="-205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gs" Target="tags/tag1.xml"/><Relationship Id="rId13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Calibri" panose="020F0502020204030204" pitchFamily="34" charset="0"/>
                <a:cs typeface="Arial" panose="020B0604020202020204" pitchFamily="34" charset="0"/>
              </a:defRPr>
            </a:lvl1pPr>
          </a:lstStyle>
          <a:p>
            <a:pPr>
              <a:defRPr/>
            </a:pPr>
            <a:endParaRPr lang="en-US" altLang="en-US" dirty="0">
              <a:cs typeface="Calibri" panose="020F0502020204030204" pitchFamily="34" charset="0"/>
            </a:endParaRPr>
          </a:p>
        </p:txBody>
      </p:sp>
      <p:sp>
        <p:nvSpPr>
          <p:cNvPr id="20377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pPr>
              <a:defRPr/>
            </a:pPr>
            <a:fld id="{E72D5862-0136-4801-9E19-7F83DD6858AC}" type="datetimeFigureOut">
              <a:rPr lang="en-US" altLang="en-US">
                <a:cs typeface="Calibri" panose="020F0502020204030204" pitchFamily="34" charset="0"/>
              </a:rPr>
              <a:pPr>
                <a:defRPr/>
              </a:pPr>
              <a:t>12/14/2016</a:t>
            </a:fld>
            <a:endParaRPr lang="en-US" altLang="en-US" dirty="0">
              <a:cs typeface="Calibri" panose="020F0502020204030204" pitchFamily="34" charset="0"/>
            </a:endParaRPr>
          </a:p>
        </p:txBody>
      </p:sp>
      <p:sp>
        <p:nvSpPr>
          <p:cNvPr id="20378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Calibri" panose="020F0502020204030204" pitchFamily="34" charset="0"/>
                <a:cs typeface="Arial" panose="020B0604020202020204" pitchFamily="34" charset="0"/>
              </a:defRPr>
            </a:lvl1pPr>
          </a:lstStyle>
          <a:p>
            <a:pPr>
              <a:defRPr/>
            </a:pPr>
            <a:endParaRPr lang="en-US" altLang="en-US" dirty="0">
              <a:cs typeface="Calibri" panose="020F0502020204030204" pitchFamily="34" charset="0"/>
            </a:endParaRPr>
          </a:p>
        </p:txBody>
      </p:sp>
      <p:sp>
        <p:nvSpPr>
          <p:cNvPr id="20378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Calibri" pitchFamily="34" charset="0"/>
              </a:defRPr>
            </a:lvl1pPr>
          </a:lstStyle>
          <a:p>
            <a:pPr>
              <a:defRPr/>
            </a:pPr>
            <a:fld id="{E648C911-1B8C-4215-BE4D-72DA61D58A58}" type="slidenum">
              <a:rPr lang="en-US" altLang="en-US">
                <a:cs typeface="Calibri" panose="020F0502020204030204" pitchFamily="34" charset="0"/>
              </a:rPr>
              <a:pPr>
                <a:defRPr/>
              </a:pPr>
              <a:t>‹#›</a:t>
            </a:fld>
            <a:endParaRPr lang="en-US" altLang="en-US" dirty="0">
              <a:cs typeface="Calibri" panose="020F0502020204030204" pitchFamily="34" charset="0"/>
            </a:endParaRPr>
          </a:p>
        </p:txBody>
      </p:sp>
    </p:spTree>
    <p:extLst>
      <p:ext uri="{BB962C8B-B14F-4D97-AF65-F5344CB8AC3E}">
        <p14:creationId xmlns:p14="http://schemas.microsoft.com/office/powerpoint/2010/main" val="3782737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eaLnBrk="1" hangingPunct="1">
              <a:defRPr sz="1200">
                <a:latin typeface="Calibri" panose="020F0502020204030204" pitchFamily="34" charset="0"/>
                <a:cs typeface="Calibri" panose="020F0502020204030204" pitchFamily="34" charset="0"/>
              </a:defRPr>
            </a:lvl1pPr>
          </a:lstStyle>
          <a:p>
            <a:pPr>
              <a:defRPr/>
            </a:pPr>
            <a:endParaRPr lang="en-US" altLang="en-US" dirty="0"/>
          </a:p>
        </p:txBody>
      </p:sp>
      <p:sp>
        <p:nvSpPr>
          <p:cNvPr id="22531"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defRPr>
            </a:lvl1pPr>
          </a:lstStyle>
          <a:p>
            <a:pPr>
              <a:defRPr/>
            </a:pPr>
            <a:endParaRPr lang="en-US" altLang="en-US" dirty="0"/>
          </a:p>
        </p:txBody>
      </p:sp>
      <p:sp>
        <p:nvSpPr>
          <p:cNvPr id="1361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2534"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eaLnBrk="1" hangingPunct="1">
              <a:defRPr sz="1200">
                <a:latin typeface="Calibri" panose="020F0502020204030204" pitchFamily="34" charset="0"/>
                <a:cs typeface="Calibri" panose="020F0502020204030204" pitchFamily="34" charset="0"/>
              </a:defRPr>
            </a:lvl1pPr>
          </a:lstStyle>
          <a:p>
            <a:pPr>
              <a:defRPr/>
            </a:pPr>
            <a:endParaRPr lang="en-US" altLang="en-US" dirty="0"/>
          </a:p>
        </p:txBody>
      </p:sp>
      <p:sp>
        <p:nvSpPr>
          <p:cNvPr id="22535"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eaLnBrk="1" hangingPunct="1">
              <a:defRPr sz="1200">
                <a:latin typeface="Calibri" pitchFamily="34" charset="0"/>
                <a:cs typeface="Calibri" panose="020F0502020204030204" pitchFamily="34" charset="0"/>
              </a:defRPr>
            </a:lvl1pPr>
          </a:lstStyle>
          <a:p>
            <a:pPr>
              <a:defRPr/>
            </a:pPr>
            <a:fld id="{5FA57655-049D-439C-87B9-0E9D9218E8D3}" type="slidenum">
              <a:rPr lang="en-US" altLang="en-US" smtClean="0"/>
              <a:pPr>
                <a:defRPr/>
              </a:pPr>
              <a:t>‹#›</a:t>
            </a:fld>
            <a:endParaRPr lang="en-US" altLang="en-US" dirty="0"/>
          </a:p>
        </p:txBody>
      </p:sp>
    </p:spTree>
    <p:extLst>
      <p:ext uri="{BB962C8B-B14F-4D97-AF65-F5344CB8AC3E}">
        <p14:creationId xmlns:p14="http://schemas.microsoft.com/office/powerpoint/2010/main" val="3457997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source.org/wiki/Energy_Improvement_and_Extension_Act_of_2008#SEC._403._BROKER_REPORTING_OF_CUSTOMER.27S_BASIS_IN_SECURITIES_TRANSACTION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source.org/wiki/Energy_Improvement_and_Extension_Act_of_2008" TargetMode="External"/><Relationship Id="rId5" Type="http://schemas.openxmlformats.org/officeDocument/2006/relationships/hyperlink" Target="https://en.wikipedia.org/wiki/Public_Law_110-343" TargetMode="External"/><Relationship Id="rId4" Type="http://schemas.openxmlformats.org/officeDocument/2006/relationships/hyperlink" Target="https://en.wikipedia.org/wiki/Energy_Improvement_and_Extension_Act_of_2008"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704D9CB6-61AF-4688-B91A-C8728045491D}" type="slidenum">
              <a:rPr lang="en-US" altLang="en-US">
                <a:cs typeface="Calibri" panose="020F0502020204030204" pitchFamily="34" charset="0"/>
              </a:rPr>
              <a:pPr algn="r" eaLnBrk="1" hangingPunct="1">
                <a:spcBef>
                  <a:spcPct val="0"/>
                </a:spcBef>
              </a:pPr>
              <a:t>1</a:t>
            </a:fld>
            <a:endParaRPr lang="en-US" altLang="en-US" dirty="0">
              <a:cs typeface="Calibri" panose="020F0502020204030204" pitchFamily="34" charset="0"/>
            </a:endParaRPr>
          </a:p>
        </p:txBody>
      </p:sp>
      <p:sp>
        <p:nvSpPr>
          <p:cNvPr id="137219"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defRPr/>
            </a:pPr>
            <a:r>
              <a:rPr lang="en-US" altLang="en-US" b="1" dirty="0" smtClean="0"/>
              <a:t>Significant Slide Updates to Release 2:</a:t>
            </a:r>
          </a:p>
          <a:p>
            <a:r>
              <a:rPr lang="en-US" sz="1200" kern="1200" dirty="0" smtClean="0">
                <a:solidFill>
                  <a:schemeClr val="tx1"/>
                </a:solidFill>
                <a:effectLst/>
                <a:latin typeface="Calibri" panose="020F0502020204030204" pitchFamily="34" charset="0"/>
                <a:ea typeface="+mn-ea"/>
              </a:rPr>
              <a:t>60, 67, 68	Revised: Summarize Multiple Broker Transactions</a:t>
            </a:r>
          </a:p>
          <a:p>
            <a:pPr marL="228600" indent="-228600">
              <a:buAutoNum type="arabicPlain" startAt="61"/>
            </a:pPr>
            <a:r>
              <a:rPr lang="en-US" sz="1200" kern="1200" dirty="0" smtClean="0">
                <a:solidFill>
                  <a:schemeClr val="tx1"/>
                </a:solidFill>
                <a:effectLst/>
                <a:latin typeface="Calibri" panose="020F0502020204030204" pitchFamily="34" charset="0"/>
                <a:ea typeface="+mn-ea"/>
              </a:rPr>
              <a:t>                  Revised: Use Site Procedures if submitting Form 8453</a:t>
            </a:r>
          </a:p>
          <a:p>
            <a:pPr marL="0" indent="0">
              <a:buNone/>
            </a:pPr>
            <a:r>
              <a:rPr lang="en-US" sz="1200" kern="1200" dirty="0" smtClean="0">
                <a:solidFill>
                  <a:schemeClr val="tx1"/>
                </a:solidFill>
                <a:effectLst/>
                <a:latin typeface="Calibri" panose="020F0502020204030204" pitchFamily="34" charset="0"/>
                <a:ea typeface="+mn-ea"/>
              </a:rPr>
              <a:t>63,64,65,66	Updated TaxSlayer screen shots</a:t>
            </a:r>
          </a:p>
          <a:p>
            <a:pPr marL="228600" indent="-228600">
              <a:buAutoNum type="arabicPlain" startAt="69"/>
            </a:pPr>
            <a:r>
              <a:rPr lang="en-US" sz="1200" kern="1200" dirty="0" smtClean="0">
                <a:solidFill>
                  <a:schemeClr val="tx1"/>
                </a:solidFill>
                <a:effectLst/>
                <a:latin typeface="Calibri" panose="020F0502020204030204" pitchFamily="34" charset="0"/>
                <a:ea typeface="+mn-ea"/>
              </a:rPr>
              <a:t> 	Revised: Adjustment Codes in TaxSlayer </a:t>
            </a:r>
          </a:p>
          <a:p>
            <a:pPr marL="228600" indent="-228600">
              <a:buAutoNum type="arabicPlain" startAt="93"/>
            </a:pPr>
            <a:r>
              <a:rPr lang="en-US" sz="1200" kern="1200" dirty="0" smtClean="0">
                <a:solidFill>
                  <a:schemeClr val="tx1"/>
                </a:solidFill>
                <a:effectLst/>
                <a:latin typeface="Calibri" panose="020F0502020204030204" pitchFamily="34" charset="0"/>
                <a:ea typeface="+mn-ea"/>
              </a:rPr>
              <a:t> 	Reworded: Special Situation 3</a:t>
            </a:r>
            <a:r>
              <a:rPr lang="en-US" sz="1200" kern="1200" baseline="30000" dirty="0" smtClean="0">
                <a:solidFill>
                  <a:schemeClr val="tx1"/>
                </a:solidFill>
                <a:effectLst/>
                <a:latin typeface="Calibri" panose="020F0502020204030204" pitchFamily="34" charset="0"/>
                <a:ea typeface="+mn-ea"/>
              </a:rPr>
              <a:t>rd</a:t>
            </a:r>
            <a:r>
              <a:rPr lang="en-US" sz="1200" kern="1200" dirty="0" smtClean="0">
                <a:solidFill>
                  <a:schemeClr val="tx1"/>
                </a:solidFill>
                <a:effectLst/>
                <a:latin typeface="Calibri" panose="020F0502020204030204" pitchFamily="34" charset="0"/>
                <a:ea typeface="+mn-ea"/>
              </a:rPr>
              <a:t> bullet point</a:t>
            </a:r>
          </a:p>
          <a:p>
            <a:pPr marL="0" indent="0">
              <a:buNone/>
            </a:pPr>
            <a:r>
              <a:rPr lang="en-US" sz="1200" kern="1200" dirty="0" smtClean="0">
                <a:solidFill>
                  <a:schemeClr val="tx1"/>
                </a:solidFill>
                <a:effectLst/>
                <a:latin typeface="Calibri" panose="020F0502020204030204" pitchFamily="34" charset="0"/>
                <a:ea typeface="+mn-ea"/>
              </a:rPr>
              <a:t>97	Reworded: Tax Calculation</a:t>
            </a:r>
          </a:p>
          <a:p>
            <a:pPr marL="0" indent="0">
              <a:buNone/>
            </a:pPr>
            <a:r>
              <a:rPr lang="en-US" sz="1200" kern="1200" dirty="0" smtClean="0">
                <a:solidFill>
                  <a:schemeClr val="tx1"/>
                </a:solidFill>
                <a:effectLst/>
                <a:latin typeface="Calibri" panose="020F0502020204030204" pitchFamily="34" charset="0"/>
                <a:ea typeface="+mn-ea"/>
              </a:rPr>
              <a:t>102	Revised: Main Home Basic Quiz</a:t>
            </a:r>
          </a:p>
          <a:p>
            <a:pPr marL="228600" indent="-228600">
              <a:buAutoNum type="arabicPlain" startAt="114"/>
            </a:pPr>
            <a:r>
              <a:rPr lang="en-US" sz="1200" kern="1200" dirty="0" smtClean="0">
                <a:solidFill>
                  <a:schemeClr val="tx1"/>
                </a:solidFill>
                <a:effectLst/>
                <a:latin typeface="Calibri" panose="020F0502020204030204" pitchFamily="34" charset="0"/>
                <a:ea typeface="+mn-ea"/>
              </a:rPr>
              <a:t>                  Added note to Sale of Main Home </a:t>
            </a:r>
          </a:p>
          <a:p>
            <a:pPr marL="0" indent="0">
              <a:buNone/>
            </a:pPr>
            <a:r>
              <a:rPr lang="en-US" sz="1200" kern="1200" dirty="0" smtClean="0">
                <a:solidFill>
                  <a:schemeClr val="tx1"/>
                </a:solidFill>
                <a:effectLst/>
                <a:latin typeface="Calibri" panose="020F0502020204030204" pitchFamily="34" charset="0"/>
                <a:ea typeface="+mn-ea"/>
              </a:rPr>
              <a:t>118 	Revised Sale of Main Home Input</a:t>
            </a:r>
          </a:p>
          <a:p>
            <a:pPr marL="228600" indent="-228600">
              <a:buAutoNum type="arabicPlain" startAt="120"/>
            </a:pPr>
            <a:r>
              <a:rPr lang="en-US" sz="1200" kern="1200" dirty="0" smtClean="0">
                <a:solidFill>
                  <a:schemeClr val="tx1"/>
                </a:solidFill>
                <a:effectLst/>
                <a:latin typeface="Calibri" panose="020F0502020204030204" pitchFamily="34" charset="0"/>
                <a:ea typeface="+mn-ea"/>
              </a:rPr>
              <a:t>   	Revised Quality Review Capital Gains and Losses</a:t>
            </a:r>
          </a:p>
          <a:p>
            <a:pPr marL="0" indent="0">
              <a:buNone/>
            </a:pPr>
            <a:endParaRPr lang="en-US" sz="1200" kern="1200" dirty="0" smtClean="0">
              <a:solidFill>
                <a:schemeClr val="tx1"/>
              </a:solidFill>
              <a:effectLst/>
              <a:latin typeface="Calibri" panose="020F0502020204030204" pitchFamily="34" charset="0"/>
              <a:ea typeface="+mn-ea"/>
            </a:endParaRPr>
          </a:p>
          <a:p>
            <a:pPr marL="171450" indent="-171450" eaLnBrk="1" hangingPunct="1">
              <a:buFontTx/>
              <a:buChar char="•"/>
              <a:defRPr/>
            </a:pPr>
            <a:endParaRPr lang="en-US" altLang="en-US" b="1" dirty="0" smtClean="0"/>
          </a:p>
          <a:p>
            <a:pPr marL="171450" indent="-171450" eaLnBrk="1" hangingPunct="1">
              <a:buFontTx/>
              <a:buChar char="•"/>
              <a:defRPr/>
            </a:pPr>
            <a:r>
              <a:rPr lang="en-US" altLang="en-US" b="1" dirty="0" smtClean="0"/>
              <a:t>Instructors are urged to gauge the experience of the audience</a:t>
            </a:r>
          </a:p>
          <a:p>
            <a:pPr marL="628650" lvl="1" indent="-171450" eaLnBrk="1" hangingPunct="1">
              <a:buFontTx/>
              <a:buChar char="•"/>
              <a:defRPr/>
            </a:pPr>
            <a:r>
              <a:rPr lang="en-US" altLang="en-US" b="1" dirty="0" smtClean="0"/>
              <a:t>Some may be well versed in capital gains and losses; others not at all</a:t>
            </a:r>
          </a:p>
          <a:p>
            <a:pPr marL="171450" indent="-171450" eaLnBrk="1" hangingPunct="1">
              <a:buFontTx/>
              <a:buChar char="•"/>
              <a:defRPr/>
            </a:pPr>
            <a:r>
              <a:rPr lang="en-US" altLang="en-US" b="1" dirty="0" smtClean="0"/>
              <a:t>LCs are encouraged to gauge the complexity of Taxpayers’ capital transactions</a:t>
            </a:r>
          </a:p>
          <a:p>
            <a:pPr marL="628650" lvl="1" indent="-171450" eaLnBrk="1" hangingPunct="1">
              <a:buFontTx/>
              <a:buChar char="•"/>
              <a:defRPr/>
            </a:pPr>
            <a:r>
              <a:rPr lang="en-US" altLang="en-US" b="1" dirty="0" smtClean="0"/>
              <a:t>Generally, “simple” transactions are in scope</a:t>
            </a:r>
          </a:p>
          <a:p>
            <a:pPr marL="628650" lvl="1" indent="-171450" eaLnBrk="1" hangingPunct="1">
              <a:buFontTx/>
              <a:buChar char="•"/>
              <a:defRPr/>
            </a:pPr>
            <a:r>
              <a:rPr lang="en-US" altLang="en-US" b="1" dirty="0" smtClean="0"/>
              <a:t>Assign returns with capital transactions to experienced counselors</a:t>
            </a:r>
          </a:p>
          <a:p>
            <a:pPr marL="628650" lvl="1" indent="-171450" eaLnBrk="1" hangingPunct="1">
              <a:buFontTx/>
              <a:buChar char="•"/>
              <a:defRPr/>
            </a:pPr>
            <a:r>
              <a:rPr lang="en-US" altLang="en-US" b="1" dirty="0" smtClean="0"/>
              <a:t>If transactions are complicated or are out of scope, refer to a paid preparer</a:t>
            </a:r>
          </a:p>
          <a:p>
            <a:pPr marL="171450" indent="-171450" eaLnBrk="1" hangingPunct="1">
              <a:buFontTx/>
              <a:buChar char="•"/>
              <a:defRPr/>
            </a:pPr>
            <a:r>
              <a:rPr lang="en-US" altLang="en-US" b="1" dirty="0" smtClean="0"/>
              <a:t>Pub 550 provides information for investment income and the disposition of investment assets</a:t>
            </a:r>
          </a:p>
          <a:p>
            <a:pPr marL="171450" indent="-171450" eaLnBrk="1" hangingPunct="1">
              <a:buFontTx/>
              <a:buChar char="•"/>
              <a:defRPr/>
            </a:pPr>
            <a:endParaRPr lang="en-US" altLang="en-US" b="1" dirty="0" smtClean="0"/>
          </a:p>
        </p:txBody>
      </p:sp>
    </p:spTree>
    <p:extLst>
      <p:ext uri="{BB962C8B-B14F-4D97-AF65-F5344CB8AC3E}">
        <p14:creationId xmlns:p14="http://schemas.microsoft.com/office/powerpoint/2010/main" val="3847163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10</a:t>
            </a:fld>
            <a:endParaRPr lang="en-US" altLang="en-US"/>
          </a:p>
        </p:txBody>
      </p:sp>
    </p:spTree>
    <p:extLst>
      <p:ext uri="{BB962C8B-B14F-4D97-AF65-F5344CB8AC3E}">
        <p14:creationId xmlns:p14="http://schemas.microsoft.com/office/powerpoint/2010/main" val="22548872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1D332B7-1F46-4411-8416-31865B922979}" type="slidenum">
              <a:rPr lang="en-US" altLang="en-US" smtClean="0">
                <a:cs typeface="Calibri" panose="020F0502020204030204" pitchFamily="34" charset="0"/>
              </a:rPr>
              <a:pPr>
                <a:spcBef>
                  <a:spcPct val="0"/>
                </a:spcBef>
              </a:pPr>
              <a:t>100</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1030204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Emphasize</a:t>
            </a:r>
          </a:p>
          <a:p>
            <a:pPr marL="174625" indent="-174625">
              <a:buFontTx/>
              <a:buChar char="•"/>
              <a:defRPr/>
            </a:pPr>
            <a:r>
              <a:rPr lang="en-US" altLang="en-US" b="1" dirty="0" smtClean="0"/>
              <a:t>If home was ever rented out or used in business (except simplified home office deduction), out of scope</a:t>
            </a:r>
          </a:p>
          <a:p>
            <a:pPr marL="174625" indent="-174625">
              <a:buFontTx/>
              <a:buChar char="•"/>
              <a:defRPr/>
            </a:pPr>
            <a:r>
              <a:rPr lang="en-US" altLang="en-US" b="1" dirty="0" smtClean="0"/>
              <a:t>Taxpayer needs to determine the net sales price</a:t>
            </a:r>
          </a:p>
          <a:p>
            <a:pPr marL="631825" lvl="1" indent="-174625">
              <a:buFontTx/>
              <a:buChar char="•"/>
              <a:defRPr/>
            </a:pPr>
            <a:r>
              <a:rPr lang="en-US" altLang="en-US" b="1" dirty="0" smtClean="0"/>
              <a:t>Counselors should not determine the sales price from escrow statements</a:t>
            </a:r>
          </a:p>
          <a:p>
            <a:pPr marL="174625" indent="-174625">
              <a:buFontTx/>
              <a:buChar char="•"/>
              <a:defRPr/>
            </a:pPr>
            <a:r>
              <a:rPr lang="en-US" altLang="en-US" b="1" dirty="0" smtClean="0"/>
              <a:t>Taxpayer needs to determine total cost of their home, including improvements</a:t>
            </a:r>
          </a:p>
          <a:p>
            <a:pPr marL="174625" indent="-174625">
              <a:buFontTx/>
              <a:buChar char="•"/>
              <a:defRPr/>
            </a:pPr>
            <a:r>
              <a:rPr lang="en-US" altLang="en-US" b="1" dirty="0" smtClean="0"/>
              <a:t>If the taxpayer does not have this information, they will need to compile it and return another day</a:t>
            </a:r>
          </a:p>
          <a:p>
            <a:pPr marL="631825" lvl="1" indent="-174625">
              <a:buFontTx/>
              <a:buChar char="•"/>
              <a:defRPr/>
            </a:pPr>
            <a:r>
              <a:rPr lang="en-US" altLang="en-US" b="1" dirty="0" smtClean="0"/>
              <a:t>Taxpayer can refer to IRS Pub 523 Selling Your Home for more information</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7238" indent="-290513">
              <a:spcBef>
                <a:spcPct val="30000"/>
              </a:spcBef>
              <a:defRPr sz="1200">
                <a:solidFill>
                  <a:schemeClr val="tx1"/>
                </a:solidFill>
                <a:latin typeface="Calibri" pitchFamily="34" charset="0"/>
                <a:cs typeface="Arial" charset="0"/>
              </a:defRPr>
            </a:lvl2pPr>
            <a:lvl3pPr marL="1165225" indent="-231775">
              <a:spcBef>
                <a:spcPct val="30000"/>
              </a:spcBef>
              <a:defRPr sz="1200">
                <a:solidFill>
                  <a:schemeClr val="tx1"/>
                </a:solidFill>
                <a:latin typeface="Calibri" pitchFamily="34" charset="0"/>
                <a:cs typeface="Arial" charset="0"/>
              </a:defRPr>
            </a:lvl3pPr>
            <a:lvl4pPr marL="1631950" indent="-231775">
              <a:spcBef>
                <a:spcPct val="30000"/>
              </a:spcBef>
              <a:defRPr sz="1200">
                <a:solidFill>
                  <a:schemeClr val="tx1"/>
                </a:solidFill>
                <a:latin typeface="Calibri" pitchFamily="34" charset="0"/>
                <a:cs typeface="Arial" charset="0"/>
              </a:defRPr>
            </a:lvl4pPr>
            <a:lvl5pPr marL="2098675" indent="-231775">
              <a:spcBef>
                <a:spcPct val="30000"/>
              </a:spcBef>
              <a:defRPr sz="1200">
                <a:solidFill>
                  <a:schemeClr val="tx1"/>
                </a:solidFill>
                <a:latin typeface="Calibri" pitchFamily="34" charset="0"/>
                <a:cs typeface="Arial" charset="0"/>
              </a:defRPr>
            </a:lvl5pPr>
            <a:lvl6pPr marL="2555875" indent="-231775" eaLnBrk="0" fontAlgn="base" hangingPunct="0">
              <a:spcBef>
                <a:spcPct val="30000"/>
              </a:spcBef>
              <a:spcAft>
                <a:spcPct val="0"/>
              </a:spcAft>
              <a:defRPr sz="1200">
                <a:solidFill>
                  <a:schemeClr val="tx1"/>
                </a:solidFill>
                <a:latin typeface="Calibri" pitchFamily="34" charset="0"/>
                <a:cs typeface="Arial" charset="0"/>
              </a:defRPr>
            </a:lvl6pPr>
            <a:lvl7pPr marL="3013075" indent="-231775" eaLnBrk="0" fontAlgn="base" hangingPunct="0">
              <a:spcBef>
                <a:spcPct val="30000"/>
              </a:spcBef>
              <a:spcAft>
                <a:spcPct val="0"/>
              </a:spcAft>
              <a:defRPr sz="1200">
                <a:solidFill>
                  <a:schemeClr val="tx1"/>
                </a:solidFill>
                <a:latin typeface="Calibri" pitchFamily="34" charset="0"/>
                <a:cs typeface="Arial" charset="0"/>
              </a:defRPr>
            </a:lvl7pPr>
            <a:lvl8pPr marL="3470275" indent="-231775" eaLnBrk="0" fontAlgn="base" hangingPunct="0">
              <a:spcBef>
                <a:spcPct val="30000"/>
              </a:spcBef>
              <a:spcAft>
                <a:spcPct val="0"/>
              </a:spcAft>
              <a:defRPr sz="1200">
                <a:solidFill>
                  <a:schemeClr val="tx1"/>
                </a:solidFill>
                <a:latin typeface="Calibri" pitchFamily="34" charset="0"/>
                <a:cs typeface="Arial" charset="0"/>
              </a:defRPr>
            </a:lvl8pPr>
            <a:lvl9pPr marL="3927475" indent="-231775"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3E9AA3B2-725E-43B6-8F85-1E344D047C3B}" type="slidenum">
              <a:rPr lang="en-US" altLang="en-US" smtClean="0">
                <a:cs typeface="Calibri" panose="020F0502020204030204" pitchFamily="34" charset="0"/>
              </a:rPr>
              <a:pPr>
                <a:spcBef>
                  <a:spcPct val="0"/>
                </a:spcBef>
              </a:pPr>
              <a:t>101</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2844591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Tx/>
              <a:buChar char="•"/>
            </a:pPr>
            <a:endParaRPr lang="en-US" altLang="en-US" b="1" strike="noStrike" dirty="0"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0B90168B-D9DE-49FF-B3C5-5AC5A785008A}" type="slidenum">
              <a:rPr lang="en-US" altLang="en-US" smtClean="0">
                <a:cs typeface="Calibri" panose="020F0502020204030204" pitchFamily="34" charset="0"/>
              </a:rPr>
              <a:pPr>
                <a:spcBef>
                  <a:spcPct val="0"/>
                </a:spcBef>
              </a:pPr>
              <a:t>102</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8196121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716752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F4FCF72F-C1A3-42EC-B89D-03935D0FA7A5}" type="slidenum">
              <a:rPr lang="en-US" altLang="en-US" smtClean="0">
                <a:cs typeface="Calibri" panose="020F0502020204030204" pitchFamily="34" charset="0"/>
              </a:rPr>
              <a:pPr>
                <a:spcBef>
                  <a:spcPct val="0"/>
                </a:spcBef>
              </a:pPr>
              <a:t>104</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1946781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105</a:t>
            </a:fld>
            <a:endParaRPr lang="en-US" altLang="en-US"/>
          </a:p>
        </p:txBody>
      </p:sp>
    </p:spTree>
    <p:extLst>
      <p:ext uri="{BB962C8B-B14F-4D97-AF65-F5344CB8AC3E}">
        <p14:creationId xmlns:p14="http://schemas.microsoft.com/office/powerpoint/2010/main" val="17029470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136207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t>Two years defined as: 24 full months or 730 days (365 x 2)</a:t>
            </a:r>
          </a:p>
          <a:p>
            <a:pPr marL="171450" indent="-171450">
              <a:buFontTx/>
              <a:buChar char="•"/>
            </a:pPr>
            <a:r>
              <a:rPr lang="en-US" altLang="en-US" dirty="0" smtClean="0"/>
              <a:t>Ownership and use tests can be met during different two-year periods</a:t>
            </a:r>
          </a:p>
          <a:p>
            <a:pPr marL="171450" indent="-171450">
              <a:buFontTx/>
              <a:buChar char="•"/>
            </a:pPr>
            <a:r>
              <a:rPr lang="en-US" altLang="en-US" dirty="0" smtClean="0"/>
              <a:t>However, a taxpayer must meet both tests during the five-year period ending on the date of the sale</a:t>
            </a:r>
          </a:p>
        </p:txBody>
      </p:sp>
    </p:spTree>
    <p:extLst>
      <p:ext uri="{BB962C8B-B14F-4D97-AF65-F5344CB8AC3E}">
        <p14:creationId xmlns:p14="http://schemas.microsoft.com/office/powerpoint/2010/main" val="11473065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108</a:t>
            </a:fld>
            <a:endParaRPr lang="en-US" altLang="en-US"/>
          </a:p>
        </p:txBody>
      </p:sp>
    </p:spTree>
    <p:extLst>
      <p:ext uri="{BB962C8B-B14F-4D97-AF65-F5344CB8AC3E}">
        <p14:creationId xmlns:p14="http://schemas.microsoft.com/office/powerpoint/2010/main" val="34858612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t>If not eligible for maximum exclusion, the most they can claim is the total of the maximum exclusions each would qualify for if not married and the amounts were figured separately</a:t>
            </a:r>
          </a:p>
          <a:p>
            <a:pPr marL="171450" indent="-171450">
              <a:buFontTx/>
              <a:buChar char="•"/>
            </a:pPr>
            <a:r>
              <a:rPr lang="en-US" altLang="en-US" smtClean="0"/>
              <a:t>For this purpose, each spouse is treated as owning the property during the period that either spouse owned the property</a:t>
            </a:r>
          </a:p>
          <a:p>
            <a:pPr marL="171450" indent="-171450">
              <a:buFontTx/>
              <a:buChar char="•"/>
            </a:pPr>
            <a:r>
              <a:rPr lang="en-US" altLang="en-US" smtClean="0"/>
              <a:t>This calculation is out of scope </a:t>
            </a: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8798E5FD-2864-4836-9370-184F5A5CADCB}" type="slidenum">
              <a:rPr lang="en-US" altLang="en-US" smtClean="0">
                <a:cs typeface="Calibri" panose="020F0502020204030204" pitchFamily="34" charset="0"/>
              </a:rPr>
              <a:pPr>
                <a:spcBef>
                  <a:spcPct val="0"/>
                </a:spcBef>
              </a:pPr>
              <a:t>109</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78737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11</a:t>
            </a:fld>
            <a:endParaRPr lang="en-US" altLang="en-US"/>
          </a:p>
        </p:txBody>
      </p:sp>
    </p:spTree>
    <p:extLst>
      <p:ext uri="{BB962C8B-B14F-4D97-AF65-F5344CB8AC3E}">
        <p14:creationId xmlns:p14="http://schemas.microsoft.com/office/powerpoint/2010/main" val="399897746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Clarify</a:t>
            </a:r>
          </a:p>
          <a:p>
            <a:pPr marL="171450" indent="-171450">
              <a:buFont typeface="Arial" panose="020B0604020202020204" pitchFamily="34" charset="0"/>
              <a:buChar char="•"/>
              <a:defRPr/>
            </a:pPr>
            <a:r>
              <a:rPr lang="en-US" b="1" dirty="0" smtClean="0"/>
              <a:t>This is different than the qualifying widow(er) with child status</a:t>
            </a:r>
            <a:endParaRPr lang="en-US" b="1" dirty="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E53A927B-A87A-4366-AE8E-D2363BDB85F0}" type="slidenum">
              <a:rPr lang="en-US" altLang="en-US" smtClean="0">
                <a:cs typeface="Calibri" panose="020F0502020204030204" pitchFamily="34" charset="0"/>
              </a:rPr>
              <a:pPr>
                <a:spcBef>
                  <a:spcPct val="0"/>
                </a:spcBef>
              </a:pPr>
              <a:t>110</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3560000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Depending on your state:</a:t>
            </a:r>
          </a:p>
          <a:p>
            <a:pPr>
              <a:buFontTx/>
              <a:buChar char="•"/>
            </a:pPr>
            <a:r>
              <a:rPr lang="en-US" altLang="en-US" b="1" smtClean="0"/>
              <a:t>Separate property</a:t>
            </a:r>
          </a:p>
          <a:p>
            <a:pPr marL="628650" lvl="1" indent="-171450">
              <a:buFontTx/>
              <a:buChar char="•"/>
            </a:pPr>
            <a:r>
              <a:rPr lang="en-US" altLang="en-US" b="1" smtClean="0"/>
              <a:t>Surviving spouse gets a stepped up basis for decedent’s half</a:t>
            </a:r>
          </a:p>
          <a:p>
            <a:pPr marL="628650" lvl="1" indent="-171450">
              <a:buFontTx/>
              <a:buChar char="•"/>
            </a:pPr>
            <a:r>
              <a:rPr lang="en-US" altLang="en-US" b="1" smtClean="0"/>
              <a:t>E.g. cost $25,000</a:t>
            </a:r>
          </a:p>
          <a:p>
            <a:pPr marL="628650" lvl="1" indent="-171450">
              <a:buFontTx/>
              <a:buChar char="•"/>
            </a:pPr>
            <a:r>
              <a:rPr lang="en-US" altLang="en-US" b="1" smtClean="0"/>
              <a:t>Fair market value (FMV) at date of death (DoD) $80,000</a:t>
            </a:r>
          </a:p>
          <a:p>
            <a:pPr marL="628650" lvl="1" indent="-171450">
              <a:buFontTx/>
              <a:buChar char="•"/>
            </a:pPr>
            <a:r>
              <a:rPr lang="en-US" altLang="en-US" b="1" smtClean="0"/>
              <a:t>Basis to survivor ½ of $25,000 cost = $12,500 plus ½ of FMV at DoD $40,000 = $52,500</a:t>
            </a:r>
          </a:p>
          <a:p>
            <a:pPr>
              <a:buFontTx/>
              <a:buChar char="•"/>
            </a:pPr>
            <a:r>
              <a:rPr lang="en-US" altLang="en-US" b="1" smtClean="0"/>
              <a:t>Community property</a:t>
            </a:r>
          </a:p>
          <a:p>
            <a:pPr marL="628650" lvl="1" indent="-171450">
              <a:buFontTx/>
              <a:buChar char="•"/>
            </a:pPr>
            <a:r>
              <a:rPr lang="en-US" altLang="en-US" b="1" smtClean="0"/>
              <a:t>Property must have been titled as “community property”</a:t>
            </a:r>
          </a:p>
          <a:p>
            <a:pPr marL="628650" lvl="1" indent="-171450">
              <a:buFontTx/>
              <a:buChar char="•"/>
            </a:pPr>
            <a:r>
              <a:rPr lang="en-US" altLang="en-US" b="1" smtClean="0"/>
              <a:t>Basis of entire property is stepped up to FMV at Dod</a:t>
            </a:r>
          </a:p>
          <a:p>
            <a:pPr marL="628650" lvl="1" indent="-171450">
              <a:buFontTx/>
              <a:buChar char="•"/>
            </a:pPr>
            <a:r>
              <a:rPr lang="en-US" altLang="en-US" b="1" smtClean="0"/>
              <a:t>In same example, survivor’s basis would be $80,000</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81D2D587-9166-4A27-9DE2-DCD3E5469E4F}" type="slidenum">
              <a:rPr lang="en-US" altLang="en-US" smtClean="0">
                <a:cs typeface="Calibri" panose="020F0502020204030204" pitchFamily="34" charset="0"/>
              </a:rPr>
              <a:pPr>
                <a:spcBef>
                  <a:spcPct val="0"/>
                </a:spcBef>
              </a:pPr>
              <a:t>111</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6278376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112</a:t>
            </a:fld>
            <a:endParaRPr lang="en-US" altLang="en-US"/>
          </a:p>
        </p:txBody>
      </p:sp>
    </p:spTree>
    <p:extLst>
      <p:ext uri="{BB962C8B-B14F-4D97-AF65-F5344CB8AC3E}">
        <p14:creationId xmlns:p14="http://schemas.microsoft.com/office/powerpoint/2010/main" val="22944843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113</a:t>
            </a:fld>
            <a:endParaRPr lang="en-US" altLang="en-US"/>
          </a:p>
        </p:txBody>
      </p:sp>
    </p:spTree>
    <p:extLst>
      <p:ext uri="{BB962C8B-B14F-4D97-AF65-F5344CB8AC3E}">
        <p14:creationId xmlns:p14="http://schemas.microsoft.com/office/powerpoint/2010/main" val="131607006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reduced exclusion? See </a:t>
            </a:r>
            <a:r>
              <a:rPr lang="en-US" b="1" dirty="0" smtClean="0"/>
              <a:t>Pub 523 page 6 Figuring Gain or Loss </a:t>
            </a:r>
            <a:r>
              <a:rPr lang="en-US" dirty="0" smtClean="0"/>
              <a:t>and go through the </a:t>
            </a:r>
            <a:r>
              <a:rPr lang="en-US" b="1" dirty="0" smtClean="0"/>
              <a:t>How to Figure Your Gain or Loss Worksheet</a:t>
            </a:r>
            <a:r>
              <a:rPr lang="en-US" b="0" dirty="0" smtClean="0"/>
              <a:t> to determine if any basis adjustments might be necessary.</a:t>
            </a:r>
            <a:endParaRPr lang="en-US" b="0"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114</a:t>
            </a:fld>
            <a:endParaRPr lang="en-US" altLang="en-US"/>
          </a:p>
        </p:txBody>
      </p:sp>
    </p:spTree>
    <p:extLst>
      <p:ext uri="{BB962C8B-B14F-4D97-AF65-F5344CB8AC3E}">
        <p14:creationId xmlns:p14="http://schemas.microsoft.com/office/powerpoint/2010/main" val="5955857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776233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779126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8588983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b="1" strike="noStrike" baseline="0" dirty="0" smtClean="0">
                <a:solidFill>
                  <a:srgbClr val="FF0000"/>
                </a:solidFill>
              </a:rPr>
              <a:t>If total adjustment is more than the maximum “H” adjustment,  move selling costs to increase original basis. </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199C12DE-85BA-43D3-9084-44FB106F862A}" type="slidenum">
              <a:rPr lang="en-US" altLang="en-US" smtClean="0">
                <a:cs typeface="Calibri" panose="020F0502020204030204" pitchFamily="34" charset="0"/>
              </a:rPr>
              <a:pPr>
                <a:spcBef>
                  <a:spcPct val="0"/>
                </a:spcBef>
              </a:pPr>
              <a:t>118</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5962665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119</a:t>
            </a:fld>
            <a:endParaRPr lang="en-US" altLang="en-US"/>
          </a:p>
        </p:txBody>
      </p:sp>
    </p:spTree>
    <p:extLst>
      <p:ext uri="{BB962C8B-B14F-4D97-AF65-F5344CB8AC3E}">
        <p14:creationId xmlns:p14="http://schemas.microsoft.com/office/powerpoint/2010/main" val="1912905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7A815089-4BAA-42BA-9CBD-F2C3FFCAA865}" type="slidenum">
              <a:rPr lang="en-US" altLang="en-US" smtClean="0">
                <a:cs typeface="Calibri" panose="020F0502020204030204" pitchFamily="34" charset="0"/>
              </a:rPr>
              <a:pPr>
                <a:spcBef>
                  <a:spcPct val="0"/>
                </a:spcBef>
              </a:pPr>
              <a:t>12</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19269503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120</a:t>
            </a:fld>
            <a:endParaRPr lang="en-US" altLang="en-US"/>
          </a:p>
        </p:txBody>
      </p:sp>
    </p:spTree>
    <p:extLst>
      <p:ext uri="{BB962C8B-B14F-4D97-AF65-F5344CB8AC3E}">
        <p14:creationId xmlns:p14="http://schemas.microsoft.com/office/powerpoint/2010/main" val="205674394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121</a:t>
            </a:fld>
            <a:endParaRPr lang="en-US" altLang="en-US"/>
          </a:p>
        </p:txBody>
      </p:sp>
    </p:spTree>
    <p:extLst>
      <p:ext uri="{BB962C8B-B14F-4D97-AF65-F5344CB8AC3E}">
        <p14:creationId xmlns:p14="http://schemas.microsoft.com/office/powerpoint/2010/main" val="178052255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122</a:t>
            </a:fld>
            <a:endParaRPr lang="en-US" altLang="en-US"/>
          </a:p>
        </p:txBody>
      </p:sp>
    </p:spTree>
    <p:extLst>
      <p:ext uri="{BB962C8B-B14F-4D97-AF65-F5344CB8AC3E}">
        <p14:creationId xmlns:p14="http://schemas.microsoft.com/office/powerpoint/2010/main" val="357092638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BB8606F9-D98A-44A5-8A93-CA7C8F2EED0B}" type="slidenum">
              <a:rPr lang="en-US" altLang="en-US">
                <a:cs typeface="Calibri" panose="020F0502020204030204" pitchFamily="34" charset="0"/>
              </a:rPr>
              <a:pPr algn="r" eaLnBrk="1" hangingPunct="1">
                <a:spcBef>
                  <a:spcPct val="0"/>
                </a:spcBef>
              </a:pPr>
              <a:t>123</a:t>
            </a:fld>
            <a:endParaRPr lang="en-US" altLang="en-US" dirty="0">
              <a:cs typeface="Calibri" panose="020F0502020204030204" pitchFamily="34"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215723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124</a:t>
            </a:fld>
            <a:endParaRPr lang="en-US" altLang="en-US"/>
          </a:p>
        </p:txBody>
      </p:sp>
    </p:spTree>
    <p:extLst>
      <p:ext uri="{BB962C8B-B14F-4D97-AF65-F5344CB8AC3E}">
        <p14:creationId xmlns:p14="http://schemas.microsoft.com/office/powerpoint/2010/main" val="292649196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08CA05B7-9FB2-4B7B-93D1-34601141FC66}" type="slidenum">
              <a:rPr lang="en-US" altLang="en-US" smtClean="0">
                <a:solidFill>
                  <a:srgbClr val="000000"/>
                </a:solidFill>
                <a:latin typeface="Calibri" pitchFamily="34" charset="0"/>
                <a:cs typeface="Calibri" panose="020F0502020204030204" pitchFamily="34" charset="0"/>
              </a:rPr>
              <a:pPr/>
              <a:t>125</a:t>
            </a:fld>
            <a:endParaRPr lang="en-US" altLang="en-US" dirty="0" smtClean="0">
              <a:solidFill>
                <a:srgbClr val="000000"/>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3083239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440D8BD2-83EB-4185-BF7E-ED094512B329}" type="slidenum">
              <a:rPr lang="en-US" altLang="en-US" smtClean="0">
                <a:cs typeface="Calibri" panose="020F0502020204030204" pitchFamily="34" charset="0"/>
              </a:rPr>
              <a:pPr>
                <a:spcBef>
                  <a:spcPct val="0"/>
                </a:spcBef>
              </a:pPr>
              <a:t>13</a:t>
            </a:fld>
            <a:endParaRPr lang="en-US" altLang="en-US" dirty="0" smtClean="0">
              <a:cs typeface="Calibri" panose="020F050202020403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Introduction phase</a:t>
            </a:r>
          </a:p>
          <a:p>
            <a:pPr eaLnBrk="1" hangingPunct="1"/>
            <a:r>
              <a:rPr lang="en-US" altLang="en-US" smtClean="0"/>
              <a:t>More details to follow</a:t>
            </a:r>
          </a:p>
        </p:txBody>
      </p:sp>
    </p:spTree>
    <p:extLst>
      <p:ext uri="{BB962C8B-B14F-4D97-AF65-F5344CB8AC3E}">
        <p14:creationId xmlns:p14="http://schemas.microsoft.com/office/powerpoint/2010/main" val="304520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14</a:t>
            </a:fld>
            <a:endParaRPr lang="en-US" altLang="en-US"/>
          </a:p>
        </p:txBody>
      </p:sp>
    </p:spTree>
    <p:extLst>
      <p:ext uri="{BB962C8B-B14F-4D97-AF65-F5344CB8AC3E}">
        <p14:creationId xmlns:p14="http://schemas.microsoft.com/office/powerpoint/2010/main" val="3638603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b="1" smtClean="0"/>
              <a:t>Encourage counselors to ask probing questions</a:t>
            </a:r>
          </a:p>
          <a:p>
            <a:pPr marL="174625" indent="-174625">
              <a:buFontTx/>
              <a:buChar char="•"/>
            </a:pPr>
            <a:r>
              <a:rPr lang="en-US" altLang="en-US" b="1" smtClean="0"/>
              <a:t>It is not “prying,” it is essential to an accurate return</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7238" indent="-290513">
              <a:spcBef>
                <a:spcPct val="30000"/>
              </a:spcBef>
              <a:defRPr sz="1200">
                <a:solidFill>
                  <a:schemeClr val="tx1"/>
                </a:solidFill>
                <a:latin typeface="Calibri" pitchFamily="34" charset="0"/>
                <a:cs typeface="Arial" charset="0"/>
              </a:defRPr>
            </a:lvl2pPr>
            <a:lvl3pPr marL="1165225" indent="-231775">
              <a:spcBef>
                <a:spcPct val="30000"/>
              </a:spcBef>
              <a:defRPr sz="1200">
                <a:solidFill>
                  <a:schemeClr val="tx1"/>
                </a:solidFill>
                <a:latin typeface="Calibri" pitchFamily="34" charset="0"/>
                <a:cs typeface="Arial" charset="0"/>
              </a:defRPr>
            </a:lvl3pPr>
            <a:lvl4pPr marL="1631950" indent="-231775">
              <a:spcBef>
                <a:spcPct val="30000"/>
              </a:spcBef>
              <a:defRPr sz="1200">
                <a:solidFill>
                  <a:schemeClr val="tx1"/>
                </a:solidFill>
                <a:latin typeface="Calibri" pitchFamily="34" charset="0"/>
                <a:cs typeface="Arial" charset="0"/>
              </a:defRPr>
            </a:lvl4pPr>
            <a:lvl5pPr marL="2098675" indent="-231775">
              <a:spcBef>
                <a:spcPct val="30000"/>
              </a:spcBef>
              <a:defRPr sz="1200">
                <a:solidFill>
                  <a:schemeClr val="tx1"/>
                </a:solidFill>
                <a:latin typeface="Calibri" pitchFamily="34" charset="0"/>
                <a:cs typeface="Arial" charset="0"/>
              </a:defRPr>
            </a:lvl5pPr>
            <a:lvl6pPr marL="2555875" indent="-231775" eaLnBrk="0" fontAlgn="base" hangingPunct="0">
              <a:spcBef>
                <a:spcPct val="30000"/>
              </a:spcBef>
              <a:spcAft>
                <a:spcPct val="0"/>
              </a:spcAft>
              <a:defRPr sz="1200">
                <a:solidFill>
                  <a:schemeClr val="tx1"/>
                </a:solidFill>
                <a:latin typeface="Calibri" pitchFamily="34" charset="0"/>
                <a:cs typeface="Arial" charset="0"/>
              </a:defRPr>
            </a:lvl6pPr>
            <a:lvl7pPr marL="3013075" indent="-231775" eaLnBrk="0" fontAlgn="base" hangingPunct="0">
              <a:spcBef>
                <a:spcPct val="30000"/>
              </a:spcBef>
              <a:spcAft>
                <a:spcPct val="0"/>
              </a:spcAft>
              <a:defRPr sz="1200">
                <a:solidFill>
                  <a:schemeClr val="tx1"/>
                </a:solidFill>
                <a:latin typeface="Calibri" pitchFamily="34" charset="0"/>
                <a:cs typeface="Arial" charset="0"/>
              </a:defRPr>
            </a:lvl7pPr>
            <a:lvl8pPr marL="3470275" indent="-231775" eaLnBrk="0" fontAlgn="base" hangingPunct="0">
              <a:spcBef>
                <a:spcPct val="30000"/>
              </a:spcBef>
              <a:spcAft>
                <a:spcPct val="0"/>
              </a:spcAft>
              <a:defRPr sz="1200">
                <a:solidFill>
                  <a:schemeClr val="tx1"/>
                </a:solidFill>
                <a:latin typeface="Calibri" pitchFamily="34" charset="0"/>
                <a:cs typeface="Arial" charset="0"/>
              </a:defRPr>
            </a:lvl8pPr>
            <a:lvl9pPr marL="3927475" indent="-231775"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F1A7C557-1BEF-48B1-A81B-B106175E9623}" type="slidenum">
              <a:rPr lang="en-US" altLang="en-US" smtClean="0">
                <a:cs typeface="Calibri" panose="020F0502020204030204" pitchFamily="34" charset="0"/>
              </a:rPr>
              <a:pPr>
                <a:spcBef>
                  <a:spcPct val="0"/>
                </a:spcBef>
              </a:pPr>
              <a:t>15</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6835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Caution</a:t>
            </a:r>
          </a:p>
          <a:p>
            <a:pPr>
              <a:buFontTx/>
              <a:buChar char="•"/>
            </a:pPr>
            <a:r>
              <a:rPr lang="en-US" altLang="en-US" b="1" dirty="0" smtClean="0"/>
              <a:t>Some taxpayers trade stock options or futures</a:t>
            </a:r>
          </a:p>
          <a:p>
            <a:pPr marL="631825" lvl="1" indent="-174625">
              <a:buFontTx/>
              <a:buChar char="•"/>
            </a:pPr>
            <a:r>
              <a:rPr lang="en-US" altLang="en-US" b="1" dirty="0" smtClean="0"/>
              <a:t>The taxation of these may differ depending on the other transactions that the taxpayer enters into</a:t>
            </a:r>
          </a:p>
          <a:p>
            <a:pPr marL="631825" lvl="1" indent="-174625">
              <a:buFontTx/>
              <a:buChar char="•"/>
            </a:pPr>
            <a:r>
              <a:rPr lang="en-US" altLang="en-US" b="1" dirty="0" smtClean="0"/>
              <a:t>Taxpayers with stock option or futures trades should be referred to a paid preparer</a:t>
            </a:r>
          </a:p>
          <a:p>
            <a:pPr>
              <a:buFontTx/>
              <a:buChar char="•"/>
            </a:pPr>
            <a:r>
              <a:rPr lang="en-US" altLang="en-US" b="1" dirty="0" smtClean="0"/>
              <a:t>Some mutual funds or ETFs (exchange-traded funds) are structured as flow-through entities</a:t>
            </a:r>
          </a:p>
          <a:p>
            <a:pPr marL="631825" lvl="1" indent="-174625">
              <a:buFontTx/>
              <a:buChar char="•"/>
            </a:pPr>
            <a:r>
              <a:rPr lang="en-US" altLang="en-US" b="1" dirty="0" smtClean="0"/>
              <a:t>Often, they issue a K-1 or a summary statement that will have more than what is in scope</a:t>
            </a:r>
          </a:p>
          <a:p>
            <a:pPr marL="631825" lvl="1" indent="-174625">
              <a:buFontTx/>
              <a:buChar char="•"/>
            </a:pPr>
            <a:r>
              <a:rPr lang="en-US" altLang="en-US" b="1" dirty="0" smtClean="0"/>
              <a:t>Computing basis in these securities can be very complex and most are not yet “covered securities”</a:t>
            </a:r>
          </a:p>
          <a:p>
            <a:pPr marL="631825" lvl="1" indent="-174625">
              <a:buFontTx/>
              <a:buChar char="•"/>
            </a:pPr>
            <a:r>
              <a:rPr lang="en-US" altLang="en-US" b="1" dirty="0" smtClean="0"/>
              <a:t>Taxpayers with complex K-1s should be referred to a paid preparer</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7238" indent="-290513">
              <a:spcBef>
                <a:spcPct val="30000"/>
              </a:spcBef>
              <a:defRPr sz="1200">
                <a:solidFill>
                  <a:schemeClr val="tx1"/>
                </a:solidFill>
                <a:latin typeface="Calibri" pitchFamily="34" charset="0"/>
                <a:cs typeface="Arial" charset="0"/>
              </a:defRPr>
            </a:lvl2pPr>
            <a:lvl3pPr marL="1165225" indent="-231775">
              <a:spcBef>
                <a:spcPct val="30000"/>
              </a:spcBef>
              <a:defRPr sz="1200">
                <a:solidFill>
                  <a:schemeClr val="tx1"/>
                </a:solidFill>
                <a:latin typeface="Calibri" pitchFamily="34" charset="0"/>
                <a:cs typeface="Arial" charset="0"/>
              </a:defRPr>
            </a:lvl3pPr>
            <a:lvl4pPr marL="1631950" indent="-231775">
              <a:spcBef>
                <a:spcPct val="30000"/>
              </a:spcBef>
              <a:defRPr sz="1200">
                <a:solidFill>
                  <a:schemeClr val="tx1"/>
                </a:solidFill>
                <a:latin typeface="Calibri" pitchFamily="34" charset="0"/>
                <a:cs typeface="Arial" charset="0"/>
              </a:defRPr>
            </a:lvl4pPr>
            <a:lvl5pPr marL="2098675" indent="-231775">
              <a:spcBef>
                <a:spcPct val="30000"/>
              </a:spcBef>
              <a:defRPr sz="1200">
                <a:solidFill>
                  <a:schemeClr val="tx1"/>
                </a:solidFill>
                <a:latin typeface="Calibri" pitchFamily="34" charset="0"/>
                <a:cs typeface="Arial" charset="0"/>
              </a:defRPr>
            </a:lvl5pPr>
            <a:lvl6pPr marL="2555875" indent="-231775" eaLnBrk="0" fontAlgn="base" hangingPunct="0">
              <a:spcBef>
                <a:spcPct val="30000"/>
              </a:spcBef>
              <a:spcAft>
                <a:spcPct val="0"/>
              </a:spcAft>
              <a:defRPr sz="1200">
                <a:solidFill>
                  <a:schemeClr val="tx1"/>
                </a:solidFill>
                <a:latin typeface="Calibri" pitchFamily="34" charset="0"/>
                <a:cs typeface="Arial" charset="0"/>
              </a:defRPr>
            </a:lvl6pPr>
            <a:lvl7pPr marL="3013075" indent="-231775" eaLnBrk="0" fontAlgn="base" hangingPunct="0">
              <a:spcBef>
                <a:spcPct val="30000"/>
              </a:spcBef>
              <a:spcAft>
                <a:spcPct val="0"/>
              </a:spcAft>
              <a:defRPr sz="1200">
                <a:solidFill>
                  <a:schemeClr val="tx1"/>
                </a:solidFill>
                <a:latin typeface="Calibri" pitchFamily="34" charset="0"/>
                <a:cs typeface="Arial" charset="0"/>
              </a:defRPr>
            </a:lvl7pPr>
            <a:lvl8pPr marL="3470275" indent="-231775" eaLnBrk="0" fontAlgn="base" hangingPunct="0">
              <a:spcBef>
                <a:spcPct val="30000"/>
              </a:spcBef>
              <a:spcAft>
                <a:spcPct val="0"/>
              </a:spcAft>
              <a:defRPr sz="1200">
                <a:solidFill>
                  <a:schemeClr val="tx1"/>
                </a:solidFill>
                <a:latin typeface="Calibri" pitchFamily="34" charset="0"/>
                <a:cs typeface="Arial" charset="0"/>
              </a:defRPr>
            </a:lvl8pPr>
            <a:lvl9pPr marL="3927475" indent="-231775"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84F3AE07-573F-4C14-A238-542D1D8011B4}" type="slidenum">
              <a:rPr lang="en-US" altLang="en-US" smtClean="0">
                <a:cs typeface="Calibri" panose="020F0502020204030204" pitchFamily="34" charset="0"/>
              </a:rPr>
              <a:pPr>
                <a:spcBef>
                  <a:spcPct val="0"/>
                </a:spcBef>
              </a:pPr>
              <a:t>16</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4695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Emphasize</a:t>
            </a:r>
          </a:p>
          <a:p>
            <a:pPr marL="174625" indent="-174625">
              <a:buFontTx/>
              <a:buChar char="•"/>
              <a:defRPr/>
            </a:pPr>
            <a:r>
              <a:rPr lang="en-US" altLang="en-US" b="1" dirty="0" smtClean="0"/>
              <a:t>Taxpayers who day trade or trade in futures and options should be referred to a paid preparer</a:t>
            </a:r>
          </a:p>
          <a:p>
            <a:pPr marL="174625" indent="-174625">
              <a:buFontTx/>
              <a:buChar char="•"/>
              <a:defRPr/>
            </a:pPr>
            <a:r>
              <a:rPr lang="en-US" altLang="en-US" b="1" dirty="0" smtClean="0"/>
              <a:t>Taxpayers with municipal bonds may have complicated premium or discount amortizations</a:t>
            </a:r>
          </a:p>
          <a:p>
            <a:pPr marL="631825" lvl="1" indent="-174625">
              <a:buFontTx/>
              <a:buChar char="•"/>
              <a:defRPr/>
            </a:pPr>
            <a:r>
              <a:rPr lang="en-US" altLang="en-US" b="1" dirty="0" smtClean="0"/>
              <a:t>If not fully reported by the brokerage, refer to paid preparer</a:t>
            </a:r>
          </a:p>
          <a:p>
            <a:pPr marL="631825" lvl="1" indent="-174625">
              <a:buFontTx/>
              <a:buChar char="•"/>
              <a:defRPr/>
            </a:pPr>
            <a:r>
              <a:rPr lang="en-US" altLang="en-US" b="1" dirty="0" smtClean="0"/>
              <a:t>Example: muni bond purchased directly at a premium</a:t>
            </a:r>
          </a:p>
          <a:p>
            <a:pPr marL="1089025" lvl="2" indent="-174625">
              <a:buFontTx/>
              <a:buChar char="•"/>
              <a:defRPr/>
            </a:pPr>
            <a:r>
              <a:rPr lang="en-US" altLang="en-US" b="1" dirty="0" smtClean="0"/>
              <a:t>Premium would need to be amortized</a:t>
            </a:r>
          </a:p>
          <a:p>
            <a:pPr marL="1089025" lvl="2" indent="-174625">
              <a:buFontTx/>
              <a:buChar char="•"/>
              <a:defRPr/>
            </a:pPr>
            <a:r>
              <a:rPr lang="en-US" altLang="en-US" b="1" dirty="0" smtClean="0"/>
              <a:t>If sold or redeemed before maturity, the unamortized premium is part of the cost basis</a:t>
            </a:r>
          </a:p>
          <a:p>
            <a:pPr marL="174625" indent="-174625">
              <a:buFontTx/>
              <a:buChar char="•"/>
              <a:defRPr/>
            </a:pPr>
            <a:r>
              <a:rPr lang="en-US" altLang="en-US" b="1" dirty="0" smtClean="0"/>
              <a:t>LC will guide if too many transactions</a:t>
            </a:r>
          </a:p>
          <a:p>
            <a:pPr marL="631825" lvl="1" indent="-174625">
              <a:buFontTx/>
              <a:buChar char="•"/>
              <a:defRPr/>
            </a:pPr>
            <a:r>
              <a:rPr lang="en-US" altLang="en-US" b="1" dirty="0" smtClean="0"/>
              <a:t>May not need to type all into the form</a:t>
            </a:r>
          </a:p>
          <a:p>
            <a:pPr marL="631825" lvl="1" indent="-174625">
              <a:buFontTx/>
              <a:buChar char="•"/>
              <a:defRPr/>
            </a:pPr>
            <a:r>
              <a:rPr lang="en-US" altLang="en-US" b="1" dirty="0" smtClean="0"/>
              <a:t>Will show short-cut later</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7238" indent="-290513">
              <a:spcBef>
                <a:spcPct val="30000"/>
              </a:spcBef>
              <a:defRPr sz="1200">
                <a:solidFill>
                  <a:schemeClr val="tx1"/>
                </a:solidFill>
                <a:latin typeface="Calibri" pitchFamily="34" charset="0"/>
                <a:cs typeface="Arial" charset="0"/>
              </a:defRPr>
            </a:lvl2pPr>
            <a:lvl3pPr marL="1165225" indent="-231775">
              <a:spcBef>
                <a:spcPct val="30000"/>
              </a:spcBef>
              <a:defRPr sz="1200">
                <a:solidFill>
                  <a:schemeClr val="tx1"/>
                </a:solidFill>
                <a:latin typeface="Calibri" pitchFamily="34" charset="0"/>
                <a:cs typeface="Arial" charset="0"/>
              </a:defRPr>
            </a:lvl3pPr>
            <a:lvl4pPr marL="1631950" indent="-231775">
              <a:spcBef>
                <a:spcPct val="30000"/>
              </a:spcBef>
              <a:defRPr sz="1200">
                <a:solidFill>
                  <a:schemeClr val="tx1"/>
                </a:solidFill>
                <a:latin typeface="Calibri" pitchFamily="34" charset="0"/>
                <a:cs typeface="Arial" charset="0"/>
              </a:defRPr>
            </a:lvl4pPr>
            <a:lvl5pPr marL="2098675" indent="-231775">
              <a:spcBef>
                <a:spcPct val="30000"/>
              </a:spcBef>
              <a:defRPr sz="1200">
                <a:solidFill>
                  <a:schemeClr val="tx1"/>
                </a:solidFill>
                <a:latin typeface="Calibri" pitchFamily="34" charset="0"/>
                <a:cs typeface="Arial" charset="0"/>
              </a:defRPr>
            </a:lvl5pPr>
            <a:lvl6pPr marL="2555875" indent="-231775" eaLnBrk="0" fontAlgn="base" hangingPunct="0">
              <a:spcBef>
                <a:spcPct val="30000"/>
              </a:spcBef>
              <a:spcAft>
                <a:spcPct val="0"/>
              </a:spcAft>
              <a:defRPr sz="1200">
                <a:solidFill>
                  <a:schemeClr val="tx1"/>
                </a:solidFill>
                <a:latin typeface="Calibri" pitchFamily="34" charset="0"/>
                <a:cs typeface="Arial" charset="0"/>
              </a:defRPr>
            </a:lvl6pPr>
            <a:lvl7pPr marL="3013075" indent="-231775" eaLnBrk="0" fontAlgn="base" hangingPunct="0">
              <a:spcBef>
                <a:spcPct val="30000"/>
              </a:spcBef>
              <a:spcAft>
                <a:spcPct val="0"/>
              </a:spcAft>
              <a:defRPr sz="1200">
                <a:solidFill>
                  <a:schemeClr val="tx1"/>
                </a:solidFill>
                <a:latin typeface="Calibri" pitchFamily="34" charset="0"/>
                <a:cs typeface="Arial" charset="0"/>
              </a:defRPr>
            </a:lvl7pPr>
            <a:lvl8pPr marL="3470275" indent="-231775" eaLnBrk="0" fontAlgn="base" hangingPunct="0">
              <a:spcBef>
                <a:spcPct val="30000"/>
              </a:spcBef>
              <a:spcAft>
                <a:spcPct val="0"/>
              </a:spcAft>
              <a:defRPr sz="1200">
                <a:solidFill>
                  <a:schemeClr val="tx1"/>
                </a:solidFill>
                <a:latin typeface="Calibri" pitchFamily="34" charset="0"/>
                <a:cs typeface="Arial" charset="0"/>
              </a:defRPr>
            </a:lvl8pPr>
            <a:lvl9pPr marL="3927475" indent="-231775"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F72C6FE0-E73C-43AD-ACAF-E106135CCF53}" type="slidenum">
              <a:rPr lang="en-US" altLang="en-US" smtClean="0">
                <a:cs typeface="Calibri" panose="020F0502020204030204" pitchFamily="34" charset="0"/>
              </a:rPr>
              <a:pPr>
                <a:spcBef>
                  <a:spcPct val="0"/>
                </a:spcBef>
              </a:pPr>
              <a:t>17</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4286083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b="1" smtClean="0"/>
              <a:t>Many taxpayers don’t use a brokerage and hold shares in corporations directly</a:t>
            </a:r>
          </a:p>
          <a:p>
            <a:pPr marL="174625" indent="-174625">
              <a:buFontTx/>
              <a:buChar char="•"/>
            </a:pPr>
            <a:r>
              <a:rPr lang="en-US" altLang="en-US" b="1" smtClean="0"/>
              <a:t>They may also buy Treasury or other bonds directly</a:t>
            </a:r>
          </a:p>
          <a:p>
            <a:pPr marL="174625" indent="-174625">
              <a:buFontTx/>
              <a:buChar char="•"/>
            </a:pPr>
            <a:r>
              <a:rPr lang="en-US" altLang="en-US" b="1" smtClean="0"/>
              <a:t>Both require the taxpayer to keep records of their basis</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7238" indent="-290513">
              <a:spcBef>
                <a:spcPct val="30000"/>
              </a:spcBef>
              <a:defRPr sz="1200">
                <a:solidFill>
                  <a:schemeClr val="tx1"/>
                </a:solidFill>
                <a:latin typeface="Calibri" pitchFamily="34" charset="0"/>
                <a:cs typeface="Arial" charset="0"/>
              </a:defRPr>
            </a:lvl2pPr>
            <a:lvl3pPr marL="1165225" indent="-231775">
              <a:spcBef>
                <a:spcPct val="30000"/>
              </a:spcBef>
              <a:defRPr sz="1200">
                <a:solidFill>
                  <a:schemeClr val="tx1"/>
                </a:solidFill>
                <a:latin typeface="Calibri" pitchFamily="34" charset="0"/>
                <a:cs typeface="Arial" charset="0"/>
              </a:defRPr>
            </a:lvl3pPr>
            <a:lvl4pPr marL="1631950" indent="-231775">
              <a:spcBef>
                <a:spcPct val="30000"/>
              </a:spcBef>
              <a:defRPr sz="1200">
                <a:solidFill>
                  <a:schemeClr val="tx1"/>
                </a:solidFill>
                <a:latin typeface="Calibri" pitchFamily="34" charset="0"/>
                <a:cs typeface="Arial" charset="0"/>
              </a:defRPr>
            </a:lvl4pPr>
            <a:lvl5pPr marL="2098675" indent="-231775">
              <a:spcBef>
                <a:spcPct val="30000"/>
              </a:spcBef>
              <a:defRPr sz="1200">
                <a:solidFill>
                  <a:schemeClr val="tx1"/>
                </a:solidFill>
                <a:latin typeface="Calibri" pitchFamily="34" charset="0"/>
                <a:cs typeface="Arial" charset="0"/>
              </a:defRPr>
            </a:lvl5pPr>
            <a:lvl6pPr marL="2555875" indent="-231775" eaLnBrk="0" fontAlgn="base" hangingPunct="0">
              <a:spcBef>
                <a:spcPct val="30000"/>
              </a:spcBef>
              <a:spcAft>
                <a:spcPct val="0"/>
              </a:spcAft>
              <a:defRPr sz="1200">
                <a:solidFill>
                  <a:schemeClr val="tx1"/>
                </a:solidFill>
                <a:latin typeface="Calibri" pitchFamily="34" charset="0"/>
                <a:cs typeface="Arial" charset="0"/>
              </a:defRPr>
            </a:lvl6pPr>
            <a:lvl7pPr marL="3013075" indent="-231775" eaLnBrk="0" fontAlgn="base" hangingPunct="0">
              <a:spcBef>
                <a:spcPct val="30000"/>
              </a:spcBef>
              <a:spcAft>
                <a:spcPct val="0"/>
              </a:spcAft>
              <a:defRPr sz="1200">
                <a:solidFill>
                  <a:schemeClr val="tx1"/>
                </a:solidFill>
                <a:latin typeface="Calibri" pitchFamily="34" charset="0"/>
                <a:cs typeface="Arial" charset="0"/>
              </a:defRPr>
            </a:lvl7pPr>
            <a:lvl8pPr marL="3470275" indent="-231775" eaLnBrk="0" fontAlgn="base" hangingPunct="0">
              <a:spcBef>
                <a:spcPct val="30000"/>
              </a:spcBef>
              <a:spcAft>
                <a:spcPct val="0"/>
              </a:spcAft>
              <a:defRPr sz="1200">
                <a:solidFill>
                  <a:schemeClr val="tx1"/>
                </a:solidFill>
                <a:latin typeface="Calibri" pitchFamily="34" charset="0"/>
                <a:cs typeface="Arial" charset="0"/>
              </a:defRPr>
            </a:lvl8pPr>
            <a:lvl9pPr marL="3927475" indent="-231775"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FED688B-A7CF-47B1-B942-5803797738DB}" type="slidenum">
              <a:rPr lang="en-US" altLang="en-US" smtClean="0">
                <a:cs typeface="Calibri" panose="020F0502020204030204" pitchFamily="34" charset="0"/>
              </a:rPr>
              <a:pPr>
                <a:spcBef>
                  <a:spcPct val="0"/>
                </a:spcBef>
              </a:pPr>
              <a:t>18</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839599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TaxSlayer input Federal Section &gt; Income &gt; Capital Gain and Losses (Schedule 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NTTC Scope Manual:</a:t>
            </a:r>
            <a:r>
              <a:rPr lang="en-US" baseline="0" dirty="0" smtClean="0"/>
              <a:t> Schedule D – is in scope. Column 4 limitations refer </a:t>
            </a:r>
            <a:r>
              <a:rPr lang="en-US" sz="1200" b="0" i="0" u="none" strike="noStrike" kern="1200" baseline="0" dirty="0" smtClean="0">
                <a:solidFill>
                  <a:schemeClr val="tx1"/>
                </a:solidFill>
                <a:latin typeface="Calibri" panose="020F0502020204030204" pitchFamily="34" charset="0"/>
                <a:ea typeface="+mn-ea"/>
              </a:rPr>
              <a:t>Capital Gains and Losses =&gt; See F 8949 limitations</a:t>
            </a:r>
            <a:endParaRPr lang="en-US"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19</a:t>
            </a:fld>
            <a:endParaRPr lang="en-US" altLang="en-US"/>
          </a:p>
        </p:txBody>
      </p:sp>
    </p:spTree>
    <p:extLst>
      <p:ext uri="{BB962C8B-B14F-4D97-AF65-F5344CB8AC3E}">
        <p14:creationId xmlns:p14="http://schemas.microsoft.com/office/powerpoint/2010/main" val="146137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t>Emphasize why capital gains and losses are important</a:t>
            </a:r>
          </a:p>
          <a:p>
            <a:pPr marL="171450" indent="-171450">
              <a:buFontTx/>
              <a:buChar char="•"/>
            </a:pPr>
            <a:r>
              <a:rPr lang="en-US" altLang="en-US" smtClean="0"/>
              <a:t>The lower tax rates apply to those in the lower regular tax brackets</a:t>
            </a:r>
          </a:p>
          <a:p>
            <a:pPr marL="171450" indent="-171450">
              <a:buFontTx/>
              <a:buChar char="•"/>
            </a:pPr>
            <a:r>
              <a:rPr lang="en-US" altLang="en-US" smtClean="0"/>
              <a:t>We usually see the 0% or 15% rates</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004E4B66-1B69-46A6-B44B-FAE7BEED44A5}" type="slidenum">
              <a:rPr lang="en-US" altLang="en-US" smtClean="0">
                <a:cs typeface="Calibri" panose="020F0502020204030204" pitchFamily="34" charset="0"/>
              </a:rPr>
              <a:pPr>
                <a:spcBef>
                  <a:spcPct val="0"/>
                </a:spcBef>
              </a:pPr>
              <a:t>2</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592015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20</a:t>
            </a:fld>
            <a:endParaRPr lang="en-US" altLang="en-US"/>
          </a:p>
        </p:txBody>
      </p:sp>
    </p:spTree>
    <p:extLst>
      <p:ext uri="{BB962C8B-B14F-4D97-AF65-F5344CB8AC3E}">
        <p14:creationId xmlns:p14="http://schemas.microsoft.com/office/powerpoint/2010/main" val="863461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21</a:t>
            </a:fld>
            <a:endParaRPr lang="en-US" altLang="en-US"/>
          </a:p>
        </p:txBody>
      </p:sp>
    </p:spTree>
    <p:extLst>
      <p:ext uri="{BB962C8B-B14F-4D97-AF65-F5344CB8AC3E}">
        <p14:creationId xmlns:p14="http://schemas.microsoft.com/office/powerpoint/2010/main" val="37487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Publication 4012 D-39</a:t>
            </a:r>
            <a:endParaRPr lang="en-US"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22</a:t>
            </a:fld>
            <a:endParaRPr lang="en-US" altLang="en-US"/>
          </a:p>
        </p:txBody>
      </p:sp>
    </p:spTree>
    <p:extLst>
      <p:ext uri="{BB962C8B-B14F-4D97-AF65-F5344CB8AC3E}">
        <p14:creationId xmlns:p14="http://schemas.microsoft.com/office/powerpoint/2010/main" val="146423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Many brokers or payers will do the computation of amortization</a:t>
            </a:r>
          </a:p>
          <a:p>
            <a:endParaRPr lang="en-US" alt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9CB13BA0-ED98-41A5-AFE4-98643DFE8237}" type="slidenum">
              <a:rPr lang="en-US" altLang="en-US" smtClean="0">
                <a:cs typeface="Calibri" panose="020F0502020204030204" pitchFamily="34" charset="0"/>
              </a:rPr>
              <a:pPr>
                <a:spcBef>
                  <a:spcPct val="0"/>
                </a:spcBef>
              </a:pPr>
              <a:t>23</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420384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24</a:t>
            </a:fld>
            <a:endParaRPr lang="en-US" altLang="en-US"/>
          </a:p>
        </p:txBody>
      </p:sp>
    </p:spTree>
    <p:extLst>
      <p:ext uri="{BB962C8B-B14F-4D97-AF65-F5344CB8AC3E}">
        <p14:creationId xmlns:p14="http://schemas.microsoft.com/office/powerpoint/2010/main" val="1483255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25</a:t>
            </a:fld>
            <a:endParaRPr lang="en-US" altLang="en-US"/>
          </a:p>
        </p:txBody>
      </p:sp>
    </p:spTree>
    <p:extLst>
      <p:ext uri="{BB962C8B-B14F-4D97-AF65-F5344CB8AC3E}">
        <p14:creationId xmlns:p14="http://schemas.microsoft.com/office/powerpoint/2010/main" val="3284971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t>For both Treasury or Municipal bonds, </a:t>
            </a:r>
          </a:p>
          <a:p>
            <a:pPr marL="628650" lvl="1" indent="-171450">
              <a:buFontTx/>
              <a:buChar char="•"/>
            </a:pPr>
            <a:r>
              <a:rPr lang="en-US" altLang="en-US" dirty="0" smtClean="0"/>
              <a:t>Discount should have been amortized as additional interest income</a:t>
            </a:r>
          </a:p>
          <a:p>
            <a:pPr marL="1085850" lvl="2" indent="-171450">
              <a:buFontTx/>
              <a:buChar char="•"/>
            </a:pPr>
            <a:r>
              <a:rPr lang="en-US" altLang="en-US" dirty="0" smtClean="0"/>
              <a:t>Broker should report cost equal to the face value</a:t>
            </a:r>
          </a:p>
          <a:p>
            <a:pPr marL="628650" lvl="1" indent="-171450">
              <a:buFontTx/>
              <a:buChar char="•"/>
            </a:pPr>
            <a:r>
              <a:rPr lang="en-US" altLang="en-US" dirty="0" smtClean="0"/>
              <a:t>Premium should have been amortized as a reduction to interest income</a:t>
            </a:r>
          </a:p>
          <a:p>
            <a:pPr marL="1085850" lvl="2" indent="-171450">
              <a:buFontTx/>
              <a:buChar char="•"/>
            </a:pPr>
            <a:r>
              <a:rPr lang="en-US" altLang="en-US" dirty="0" smtClean="0"/>
              <a:t>Broker should report cost equal to the face value</a:t>
            </a:r>
          </a:p>
          <a:p>
            <a:pPr marL="171450" indent="-171450">
              <a:buFontTx/>
              <a:buChar char="•"/>
            </a:pPr>
            <a:r>
              <a:rPr lang="en-US" altLang="en-US" dirty="0" smtClean="0"/>
              <a:t>Bonds acquired by other than purchase, such as inheritance or gift</a:t>
            </a:r>
          </a:p>
          <a:p>
            <a:pPr marL="628650" lvl="1" indent="-171450">
              <a:buFontTx/>
              <a:buChar char="•"/>
            </a:pPr>
            <a:r>
              <a:rPr lang="en-US" altLang="en-US" dirty="0" smtClean="0"/>
              <a:t>May be subject to amortization</a:t>
            </a:r>
          </a:p>
          <a:p>
            <a:pPr marL="628650" lvl="1" indent="-171450">
              <a:buFontTx/>
              <a:buChar char="•"/>
            </a:pPr>
            <a:r>
              <a:rPr lang="en-US" altLang="en-US" dirty="0" smtClean="0"/>
              <a:t>Generally, out of scope</a:t>
            </a:r>
          </a:p>
          <a:p>
            <a:pPr marL="1085850" lvl="2" indent="-171450">
              <a:buFontTx/>
              <a:buChar char="•"/>
            </a:pPr>
            <a:endParaRPr lang="en-US" altLang="en-US" dirty="0"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5EBA5DE2-09FF-46EB-8C18-D6845CB5A4FB}" type="slidenum">
              <a:rPr lang="en-US" altLang="en-US" smtClean="0">
                <a:cs typeface="Calibri" panose="020F0502020204030204" pitchFamily="34" charset="0"/>
              </a:rPr>
              <a:pPr>
                <a:spcBef>
                  <a:spcPct val="0"/>
                </a:spcBef>
              </a:pPr>
              <a:t>26</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702122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CB578FA0-DCAF-4A49-B54E-CDFA51E6021D}" type="slidenum">
              <a:rPr lang="en-US" altLang="en-US">
                <a:cs typeface="Calibri" panose="020F0502020204030204" pitchFamily="34" charset="0"/>
              </a:rPr>
              <a:pPr algn="r" eaLnBrk="1" hangingPunct="1">
                <a:spcBef>
                  <a:spcPct val="0"/>
                </a:spcBef>
              </a:pPr>
              <a:t>27</a:t>
            </a:fld>
            <a:endParaRPr lang="en-US" altLang="en-US" dirty="0">
              <a:cs typeface="Calibri" panose="020F0502020204030204"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dirty="0" smtClean="0"/>
              <a:t>Cost and Cost Basis mean the same thing</a:t>
            </a:r>
          </a:p>
          <a:p>
            <a:pPr marL="171450" indent="-171450" eaLnBrk="1" hangingPunct="1">
              <a:buFontTx/>
              <a:buChar char="•"/>
            </a:pPr>
            <a:r>
              <a:rPr lang="en-US" altLang="en-US" dirty="0" smtClean="0"/>
              <a:t>Bonds and the adjustment to basis for amortization of premium or discount is beyond the scope of this discussion</a:t>
            </a:r>
          </a:p>
          <a:p>
            <a:pPr marL="628650" lvl="1" indent="-171450" eaLnBrk="1" hangingPunct="1">
              <a:buFontTx/>
              <a:buChar char="•"/>
            </a:pPr>
            <a:r>
              <a:rPr lang="en-US" altLang="en-US" dirty="0" smtClean="0"/>
              <a:t>If there is any amortization required for a bond, the payer or the taxpayer must </a:t>
            </a:r>
          </a:p>
          <a:p>
            <a:pPr marL="1085850" lvl="2" indent="-171450" eaLnBrk="1" hangingPunct="1">
              <a:buFontTx/>
              <a:buChar char="•"/>
            </a:pPr>
            <a:r>
              <a:rPr lang="en-US" altLang="en-US" dirty="0" smtClean="0"/>
              <a:t>Compute the amortization</a:t>
            </a:r>
          </a:p>
          <a:p>
            <a:pPr marL="1085850" lvl="2" indent="-171450" eaLnBrk="1" hangingPunct="1">
              <a:buFontTx/>
              <a:buChar char="•"/>
            </a:pPr>
            <a:r>
              <a:rPr lang="en-US" altLang="en-US" dirty="0" smtClean="0"/>
              <a:t>Determine the proper basis upon disposition</a:t>
            </a:r>
          </a:p>
          <a:p>
            <a:pPr marL="171450" indent="-171450">
              <a:buFontTx/>
              <a:buChar char="•"/>
            </a:pPr>
            <a:r>
              <a:rPr lang="en-US" altLang="en-US" b="1" dirty="0" smtClean="0"/>
              <a:t>Covered security</a:t>
            </a:r>
            <a:r>
              <a:rPr lang="en-US" altLang="en-US" dirty="0" smtClean="0"/>
              <a:t>: This category was created in </a:t>
            </a:r>
            <a:r>
              <a:rPr lang="en-US" altLang="en-US" dirty="0" smtClean="0">
                <a:hlinkClick r:id="rId3" tooltip="s:Energy Improvement and Extension Act of 2008"/>
              </a:rPr>
              <a:t>Section 403</a:t>
            </a:r>
            <a:r>
              <a:rPr lang="en-US" altLang="en-US" dirty="0" smtClean="0"/>
              <a:t> of the </a:t>
            </a:r>
            <a:r>
              <a:rPr lang="en-US" altLang="en-US" dirty="0" smtClean="0">
                <a:hlinkClick r:id="rId4" tooltip="Energy Improvement and Extension Act of 2008"/>
              </a:rPr>
              <a:t>Energy Improvement and Extension Act of 2008</a:t>
            </a:r>
            <a:r>
              <a:rPr lang="en-US" altLang="en-US" dirty="0" smtClean="0"/>
              <a:t> (</a:t>
            </a:r>
            <a:r>
              <a:rPr lang="en-US" altLang="en-US" dirty="0" smtClean="0">
                <a:hlinkClick r:id="rId5" tooltip="Public Law 110-343"/>
              </a:rPr>
              <a:t>Public Law 110-343</a:t>
            </a:r>
            <a:r>
              <a:rPr lang="en-US" altLang="en-US" dirty="0" smtClean="0"/>
              <a:t>, </a:t>
            </a:r>
            <a:r>
              <a:rPr lang="en-US" altLang="en-US" dirty="0" smtClean="0">
                <a:hlinkClick r:id="rId6" tooltip="s:Energy Improvement and Extension Act of 2008"/>
              </a:rPr>
              <a:t>division B</a:t>
            </a:r>
            <a:r>
              <a:rPr lang="en-US" altLang="en-US" dirty="0" smtClean="0"/>
              <a:t>). In US tax law, a covered security is one which, on sale, the broker must report to the IRS the customer's basis and whether the sale is short-term or long-term. This applies to certain types of securities, acquired after a specified effective date – the law phases in between January 1, 2011 and January 1, 2013 (or later).</a:t>
            </a:r>
          </a:p>
        </p:txBody>
      </p:sp>
    </p:spTree>
    <p:extLst>
      <p:ext uri="{BB962C8B-B14F-4D97-AF65-F5344CB8AC3E}">
        <p14:creationId xmlns:p14="http://schemas.microsoft.com/office/powerpoint/2010/main" val="1359407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14205B9E-F243-4BF5-AFC8-D772ACB212ED}" type="slidenum">
              <a:rPr lang="en-US" altLang="en-US">
                <a:cs typeface="Calibri" panose="020F0502020204030204" pitchFamily="34" charset="0"/>
              </a:rPr>
              <a:pPr algn="r" eaLnBrk="1" hangingPunct="1">
                <a:spcBef>
                  <a:spcPct val="0"/>
                </a:spcBef>
              </a:pPr>
              <a:t>28</a:t>
            </a:fld>
            <a:endParaRPr lang="en-US" altLang="en-US" dirty="0">
              <a:cs typeface="Calibri" panose="020F0502020204030204"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mtClean="0"/>
              <a:t>Cost and Cost Basis mean the same thing</a:t>
            </a:r>
          </a:p>
        </p:txBody>
      </p:sp>
    </p:spTree>
    <p:extLst>
      <p:ext uri="{BB962C8B-B14F-4D97-AF65-F5344CB8AC3E}">
        <p14:creationId xmlns:p14="http://schemas.microsoft.com/office/powerpoint/2010/main" val="1210926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5BCED522-FCEC-4A05-B7C3-FFD0BC115BC8}" type="slidenum">
              <a:rPr lang="en-US" altLang="en-US">
                <a:cs typeface="Calibri" panose="020F0502020204030204" pitchFamily="34" charset="0"/>
              </a:rPr>
              <a:pPr algn="r" eaLnBrk="1" hangingPunct="1">
                <a:spcBef>
                  <a:spcPct val="0"/>
                </a:spcBef>
              </a:pPr>
              <a:t>29</a:t>
            </a:fld>
            <a:endParaRPr lang="en-US" altLang="en-US" dirty="0">
              <a:cs typeface="Calibri" panose="020F0502020204030204"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mtClean="0"/>
              <a:t>Cost and Cost Basis mean the same thing</a:t>
            </a:r>
          </a:p>
        </p:txBody>
      </p:sp>
    </p:spTree>
    <p:extLst>
      <p:ext uri="{BB962C8B-B14F-4D97-AF65-F5344CB8AC3E}">
        <p14:creationId xmlns:p14="http://schemas.microsoft.com/office/powerpoint/2010/main" val="6398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t>Emphasize why capital gains and losses are important</a:t>
            </a:r>
          </a:p>
          <a:p>
            <a:pPr marL="171450" indent="-171450">
              <a:buFontTx/>
              <a:buChar char="•"/>
            </a:pPr>
            <a:r>
              <a:rPr lang="en-US" altLang="en-US" smtClean="0"/>
              <a:t>The lower tax rates apply to those in the lower regular tax brackets</a:t>
            </a:r>
          </a:p>
          <a:p>
            <a:pPr marL="171450" indent="-171450">
              <a:buFontTx/>
              <a:buChar char="•"/>
            </a:pPr>
            <a:r>
              <a:rPr lang="en-US" altLang="en-US" smtClean="0"/>
              <a:t>We usually see the 0% or 15% rates</a:t>
            </a:r>
          </a:p>
          <a:p>
            <a:pPr marL="171450" indent="-171450">
              <a:buFontTx/>
              <a:buChar char="•"/>
            </a:pPr>
            <a:endParaRPr lang="en-US" altLang="en-US" smtClean="0"/>
          </a:p>
          <a:p>
            <a:pPr marL="171450" indent="-171450">
              <a:buFontTx/>
              <a:buChar char="•"/>
            </a:pPr>
            <a:r>
              <a:rPr lang="en-US" altLang="en-US" smtClean="0"/>
              <a:t>If anyone asks, the net investment income tax (NIIT) was new in 2014. It adds Medicare taxes (3.8%) on investment income for very high income taxpayers (over $250,000 MFJ)</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CC288D4-21EF-4808-A462-A949F8577C8C}" type="slidenum">
              <a:rPr lang="en-US" altLang="en-US" smtClean="0">
                <a:cs typeface="Calibri" panose="020F0502020204030204" pitchFamily="34" charset="0"/>
              </a:rPr>
              <a:pPr>
                <a:spcBef>
                  <a:spcPct val="0"/>
                </a:spcBef>
              </a:pPr>
              <a:t>3</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006387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BBAC2050-CE9E-418D-9B00-6D875196AE50}" type="slidenum">
              <a:rPr lang="en-US" altLang="en-US">
                <a:cs typeface="Calibri" panose="020F0502020204030204" pitchFamily="34" charset="0"/>
              </a:rPr>
              <a:pPr algn="r" eaLnBrk="1" hangingPunct="1">
                <a:spcBef>
                  <a:spcPct val="0"/>
                </a:spcBef>
              </a:pPr>
              <a:t>30</a:t>
            </a:fld>
            <a:endParaRPr lang="en-US" altLang="en-US" dirty="0">
              <a:cs typeface="Calibri" panose="020F0502020204030204"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b="1" dirty="0" smtClean="0"/>
              <a:t>First-in first-out: – the earliest purchased shares are treated as being sold first, until that lot is depleted; then use the next earliest purchase</a:t>
            </a:r>
          </a:p>
          <a:p>
            <a:pPr marL="171450" indent="-171450" eaLnBrk="1" hangingPunct="1">
              <a:buFontTx/>
              <a:buChar char="•"/>
            </a:pPr>
            <a:r>
              <a:rPr lang="en-US" altLang="en-US" b="1" dirty="0" smtClean="0"/>
              <a:t>For covered securities, described later, brokerages will follow instructions from the account holder on the method they want to use for multiple lots</a:t>
            </a:r>
          </a:p>
        </p:txBody>
      </p:sp>
    </p:spTree>
    <p:extLst>
      <p:ext uri="{BB962C8B-B14F-4D97-AF65-F5344CB8AC3E}">
        <p14:creationId xmlns:p14="http://schemas.microsoft.com/office/powerpoint/2010/main" val="3055457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DF7F339F-6907-406E-A1F0-1B8AB1010285}" type="slidenum">
              <a:rPr lang="en-US" altLang="en-US">
                <a:cs typeface="Calibri" panose="020F0502020204030204" pitchFamily="34" charset="0"/>
              </a:rPr>
              <a:pPr algn="r" eaLnBrk="1" hangingPunct="1">
                <a:spcBef>
                  <a:spcPct val="0"/>
                </a:spcBef>
              </a:pPr>
              <a:t>31</a:t>
            </a:fld>
            <a:endParaRPr lang="en-US" altLang="en-US" dirty="0">
              <a:cs typeface="Calibri" panose="020F0502020204030204"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dirty="0" smtClean="0"/>
              <a:t>Also includes REITs – Real Estate Investment Trusts</a:t>
            </a:r>
          </a:p>
          <a:p>
            <a:pPr marL="171450" indent="-171450" eaLnBrk="1" hangingPunct="1">
              <a:buFontTx/>
              <a:buChar char="•"/>
            </a:pPr>
            <a:r>
              <a:rPr lang="en-US" altLang="en-US" dirty="0" smtClean="0"/>
              <a:t>Brokerages and mutual funds use the average cost method as a default for mutual fund and ETF shares</a:t>
            </a:r>
          </a:p>
          <a:p>
            <a:pPr marL="171450" indent="-171450" eaLnBrk="1" hangingPunct="1">
              <a:buFontTx/>
              <a:buChar char="•"/>
            </a:pPr>
            <a:endParaRPr lang="en-US" altLang="en-US" dirty="0" smtClean="0"/>
          </a:p>
          <a:p>
            <a:pPr marL="171450" indent="-171450" eaLnBrk="1" hangingPunct="1">
              <a:buFontTx/>
              <a:buChar char="•"/>
            </a:pPr>
            <a:r>
              <a:rPr lang="en-US" altLang="en-US" dirty="0" smtClean="0"/>
              <a:t>Average cost method</a:t>
            </a:r>
          </a:p>
          <a:p>
            <a:pPr marL="628650" lvl="1" indent="-171450" eaLnBrk="1" hangingPunct="1">
              <a:buFontTx/>
              <a:buChar char="•"/>
            </a:pPr>
            <a:r>
              <a:rPr lang="en-US" altLang="en-US" dirty="0" smtClean="0"/>
              <a:t>There are variation on the arithmetic, but generally</a:t>
            </a:r>
          </a:p>
          <a:p>
            <a:pPr marL="628650" lvl="1" indent="-171450" eaLnBrk="1" hangingPunct="1">
              <a:buFontTx/>
              <a:buChar char="•"/>
            </a:pPr>
            <a:r>
              <a:rPr lang="en-US" altLang="en-US" dirty="0" smtClean="0"/>
              <a:t>Total cost of multiple purchases (lots) e.g. $400 + $500 + $600 = $1,500</a:t>
            </a:r>
          </a:p>
          <a:p>
            <a:pPr marL="628650" lvl="1" indent="-171450" eaLnBrk="1" hangingPunct="1">
              <a:buFontTx/>
              <a:buChar char="•"/>
            </a:pPr>
            <a:r>
              <a:rPr lang="en-US" altLang="en-US" dirty="0" smtClean="0"/>
              <a:t>Divided by total number of shares purchased, e.g. 40 +45 + 50 = 135</a:t>
            </a:r>
          </a:p>
          <a:p>
            <a:pPr marL="628650" lvl="1" indent="-171450" eaLnBrk="1" hangingPunct="1">
              <a:buFontTx/>
              <a:buChar char="•"/>
            </a:pPr>
            <a:r>
              <a:rPr lang="en-US" altLang="en-US" dirty="0" smtClean="0"/>
              <a:t>Equals average cost per share, e.g. $1,500/135 = $11.11 per share</a:t>
            </a:r>
          </a:p>
        </p:txBody>
      </p:sp>
    </p:spTree>
    <p:extLst>
      <p:ext uri="{BB962C8B-B14F-4D97-AF65-F5344CB8AC3E}">
        <p14:creationId xmlns:p14="http://schemas.microsoft.com/office/powerpoint/2010/main" val="2317458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93047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82911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Fractional shares are often seen with mutual funds or corporations that have DRIPs (Dividend Reinvestment Plans)</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E8600A18-0B7F-4B77-8D97-9519A8A7E6DE}" type="slidenum">
              <a:rPr lang="en-US" altLang="en-US" smtClean="0">
                <a:cs typeface="Calibri" panose="020F0502020204030204" pitchFamily="34" charset="0"/>
              </a:rPr>
              <a:pPr>
                <a:spcBef>
                  <a:spcPct val="0"/>
                </a:spcBef>
              </a:pPr>
              <a:t>34</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361268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35</a:t>
            </a:fld>
            <a:endParaRPr lang="en-US" altLang="en-US"/>
          </a:p>
        </p:txBody>
      </p:sp>
    </p:spTree>
    <p:extLst>
      <p:ext uri="{BB962C8B-B14F-4D97-AF65-F5344CB8AC3E}">
        <p14:creationId xmlns:p14="http://schemas.microsoft.com/office/powerpoint/2010/main" val="324417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34962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D0AD74F3-E6C3-4853-AC01-B595749F443D}" type="slidenum">
              <a:rPr lang="en-US" altLang="en-US">
                <a:cs typeface="Calibri" panose="020F0502020204030204" pitchFamily="34" charset="0"/>
              </a:rPr>
              <a:pPr algn="r" eaLnBrk="1" hangingPunct="1">
                <a:spcBef>
                  <a:spcPct val="0"/>
                </a:spcBef>
              </a:pPr>
              <a:t>37</a:t>
            </a:fld>
            <a:endParaRPr lang="en-US" altLang="en-US" dirty="0">
              <a:cs typeface="Calibri" panose="020F0502020204030204"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b="1" smtClean="0"/>
              <a:t>Special rules for gifts received before 1977</a:t>
            </a:r>
          </a:p>
          <a:p>
            <a:pPr marL="171450" indent="-171450" eaLnBrk="1" hangingPunct="1">
              <a:buFontTx/>
              <a:buChar char="•"/>
            </a:pPr>
            <a:r>
              <a:rPr lang="en-US" altLang="en-US" b="1" smtClean="0"/>
              <a:t>See Pub 550 if want more details on property received as a gift</a:t>
            </a:r>
          </a:p>
        </p:txBody>
      </p:sp>
    </p:spTree>
    <p:extLst>
      <p:ext uri="{BB962C8B-B14F-4D97-AF65-F5344CB8AC3E}">
        <p14:creationId xmlns:p14="http://schemas.microsoft.com/office/powerpoint/2010/main" val="1995289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b="1" smtClean="0"/>
              <a:t>The executor can choose to value the estate’s assets at the date of death or the alternate valuation date</a:t>
            </a:r>
          </a:p>
          <a:p>
            <a:pPr marL="171450" indent="-171450">
              <a:buFontTx/>
              <a:buChar char="•"/>
            </a:pPr>
            <a:r>
              <a:rPr lang="en-US" altLang="en-US" b="1" smtClean="0"/>
              <a:t>The Alternate valuation date is the date six months after the date of death</a:t>
            </a:r>
          </a:p>
          <a:p>
            <a:pPr marL="171450" indent="-171450">
              <a:buFontTx/>
              <a:buChar char="•"/>
            </a:pPr>
            <a:r>
              <a:rPr lang="en-US" altLang="en-US" b="1" smtClean="0"/>
              <a:t>If no estate tax return was filed, basis is fair market value on the date of death</a:t>
            </a:r>
          </a:p>
          <a:p>
            <a:pPr marL="171450" indent="-171450">
              <a:buFontTx/>
              <a:buChar char="•"/>
            </a:pPr>
            <a:endParaRPr lang="en-US" altLang="en-US" b="1" smtClean="0"/>
          </a:p>
          <a:p>
            <a:pPr marL="171450" indent="-171450">
              <a:buFontTx/>
              <a:buChar char="•"/>
            </a:pPr>
            <a:r>
              <a:rPr lang="en-US" altLang="en-US" b="1" smtClean="0"/>
              <a:t>Special rules may apply to community property</a:t>
            </a:r>
          </a:p>
          <a:p>
            <a:pPr marL="628650" lvl="1" indent="-171450">
              <a:buFontTx/>
              <a:buChar char="•"/>
            </a:pPr>
            <a:r>
              <a:rPr lang="en-US" altLang="en-US" b="1" smtClean="0"/>
              <a:t>Surviving spouse may step up the basis of the whole property to fair market value, not just the decedent’s half</a:t>
            </a:r>
          </a:p>
        </p:txBody>
      </p:sp>
    </p:spTree>
    <p:extLst>
      <p:ext uri="{BB962C8B-B14F-4D97-AF65-F5344CB8AC3E}">
        <p14:creationId xmlns:p14="http://schemas.microsoft.com/office/powerpoint/2010/main" val="545287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b="1" smtClean="0"/>
              <a:t>If no estate tax return was filed, basis is fair market value on the date of death</a:t>
            </a:r>
          </a:p>
          <a:p>
            <a:pPr marL="171450" indent="-171450">
              <a:buFontTx/>
              <a:buChar char="•"/>
            </a:pPr>
            <a:endParaRPr lang="en-US" altLang="en-US" b="1" smtClean="0"/>
          </a:p>
          <a:p>
            <a:pPr marL="171450" indent="-171450">
              <a:buFontTx/>
              <a:buChar char="•"/>
            </a:pPr>
            <a:r>
              <a:rPr lang="en-US" altLang="en-US" b="1" smtClean="0"/>
              <a:t>INHERIT property is long term</a:t>
            </a:r>
          </a:p>
        </p:txBody>
      </p:sp>
    </p:spTree>
    <p:extLst>
      <p:ext uri="{BB962C8B-B14F-4D97-AF65-F5344CB8AC3E}">
        <p14:creationId xmlns:p14="http://schemas.microsoft.com/office/powerpoint/2010/main" val="208910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60DBF04F-08E7-45D8-B586-B0C6EED0F1A9}" type="slidenum">
              <a:rPr lang="en-US" altLang="en-US" smtClean="0">
                <a:cs typeface="Calibri" panose="020F0502020204030204" pitchFamily="34" charset="0"/>
              </a:rPr>
              <a:pPr>
                <a:spcBef>
                  <a:spcPct val="0"/>
                </a:spcBef>
              </a:pPr>
              <a:t>4</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244945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b="1" smtClean="0"/>
              <a:t>Instructors can specify the rules for their state</a:t>
            </a:r>
          </a:p>
          <a:p>
            <a:pPr marL="171450" indent="-171450">
              <a:buFontTx/>
              <a:buChar char="•"/>
            </a:pPr>
            <a:r>
              <a:rPr lang="en-US" altLang="en-US" b="1" smtClean="0"/>
              <a:t>It is still the taxpayer’s responsibility to know their basis</a:t>
            </a:r>
          </a:p>
        </p:txBody>
      </p:sp>
    </p:spTree>
    <p:extLst>
      <p:ext uri="{BB962C8B-B14F-4D97-AF65-F5344CB8AC3E}">
        <p14:creationId xmlns:p14="http://schemas.microsoft.com/office/powerpoint/2010/main" val="1357090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21A306F0-3832-4231-AE4E-C4DC35B636FA}" type="slidenum">
              <a:rPr lang="en-US" altLang="en-US" smtClean="0">
                <a:cs typeface="Calibri" panose="020F0502020204030204" pitchFamily="34" charset="0"/>
              </a:rPr>
              <a:pPr>
                <a:spcBef>
                  <a:spcPct val="0"/>
                </a:spcBef>
              </a:pPr>
              <a:t>41</a:t>
            </a:fld>
            <a:endParaRPr lang="en-US" altLang="en-US" dirty="0" smtClean="0">
              <a:cs typeface="Calibri" panose="020F0502020204030204"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b="1" dirty="0" smtClean="0"/>
              <a:t>Trade date </a:t>
            </a:r>
            <a:r>
              <a:rPr lang="en-US" altLang="en-US" dirty="0" smtClean="0"/>
              <a:t>is the date the buy or sell order is executed</a:t>
            </a:r>
          </a:p>
          <a:p>
            <a:pPr marL="628650" lvl="1" indent="-171450" eaLnBrk="1" hangingPunct="1">
              <a:buFontTx/>
              <a:buChar char="•"/>
            </a:pPr>
            <a:r>
              <a:rPr lang="en-US" altLang="en-US" b="1" dirty="0" smtClean="0"/>
              <a:t>Stocks</a:t>
            </a:r>
            <a:r>
              <a:rPr lang="en-US" altLang="en-US" dirty="0" smtClean="0"/>
              <a:t> trade throughout the day the particular stock exchange is open, including after-hour markets</a:t>
            </a:r>
            <a:endParaRPr lang="en-US" altLang="en-US" b="1" dirty="0" smtClean="0"/>
          </a:p>
          <a:p>
            <a:pPr marL="628650" lvl="1" indent="-171450" eaLnBrk="1" hangingPunct="1">
              <a:buFontTx/>
              <a:buChar char="•"/>
            </a:pPr>
            <a:r>
              <a:rPr lang="en-US" altLang="en-US" b="1" dirty="0" smtClean="0"/>
              <a:t>Mutual funds </a:t>
            </a:r>
            <a:r>
              <a:rPr lang="en-US" altLang="en-US" dirty="0" smtClean="0"/>
              <a:t>trade at the closing price of the day</a:t>
            </a:r>
          </a:p>
          <a:p>
            <a:pPr marL="171450" indent="-171450" eaLnBrk="1" hangingPunct="1">
              <a:buFontTx/>
              <a:buChar char="•"/>
            </a:pPr>
            <a:r>
              <a:rPr lang="en-US" altLang="en-US" b="1" dirty="0" smtClean="0"/>
              <a:t>Settlement date</a:t>
            </a:r>
            <a:endParaRPr lang="en-US" altLang="en-US" dirty="0" smtClean="0"/>
          </a:p>
          <a:p>
            <a:pPr marL="628650" lvl="1" indent="-171450" eaLnBrk="1" hangingPunct="1">
              <a:buFontTx/>
              <a:buChar char="•"/>
            </a:pPr>
            <a:r>
              <a:rPr lang="en-US" altLang="en-US" b="1" dirty="0" smtClean="0"/>
              <a:t>Stock – </a:t>
            </a:r>
            <a:r>
              <a:rPr lang="en-US" altLang="en-US" dirty="0" smtClean="0"/>
              <a:t>is usually 3 business days after the trade date</a:t>
            </a:r>
          </a:p>
          <a:p>
            <a:pPr marL="628650" lvl="1" indent="-171450" eaLnBrk="1" hangingPunct="1">
              <a:buFontTx/>
              <a:buChar char="•"/>
            </a:pPr>
            <a:r>
              <a:rPr lang="en-US" altLang="en-US" b="1" dirty="0" smtClean="0"/>
              <a:t>Mutual funds – </a:t>
            </a:r>
            <a:r>
              <a:rPr lang="en-US" altLang="en-US" dirty="0" smtClean="0"/>
              <a:t>can be the next day or several days later</a:t>
            </a:r>
          </a:p>
        </p:txBody>
      </p:sp>
    </p:spTree>
    <p:extLst>
      <p:ext uri="{BB962C8B-B14F-4D97-AF65-F5344CB8AC3E}">
        <p14:creationId xmlns:p14="http://schemas.microsoft.com/office/powerpoint/2010/main" val="1601304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7E28E8E7-2F8D-4BE2-A300-AECFD3925406}" type="slidenum">
              <a:rPr lang="en-US" altLang="en-US" smtClean="0">
                <a:cs typeface="Calibri" panose="020F0502020204030204" pitchFamily="34" charset="0"/>
              </a:rPr>
              <a:pPr>
                <a:spcBef>
                  <a:spcPct val="0"/>
                </a:spcBef>
              </a:pPr>
              <a:t>42</a:t>
            </a:fld>
            <a:endParaRPr lang="en-US" altLang="en-US" dirty="0" smtClean="0">
              <a:cs typeface="Calibri" panose="020F0502020204030204" pitchFamily="34" charset="0"/>
            </a:endParaRPr>
          </a:p>
        </p:txBody>
      </p:sp>
      <p:sp>
        <p:nvSpPr>
          <p:cNvPr id="168963"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u="sng" dirty="0" smtClean="0"/>
              <a:t>Property inherited in 2010 (decedent died in 2010)</a:t>
            </a:r>
          </a:p>
          <a:p>
            <a:pPr marL="171450" indent="-171450" eaLnBrk="1" hangingPunct="1">
              <a:buFontTx/>
              <a:buChar char="•"/>
              <a:defRPr/>
            </a:pPr>
            <a:r>
              <a:rPr lang="en-US" altLang="en-US" dirty="0" smtClean="0"/>
              <a:t>Estate could have made a special elected </a:t>
            </a:r>
          </a:p>
          <a:p>
            <a:pPr marL="628650" lvl="1" indent="-171450" eaLnBrk="1" hangingPunct="1">
              <a:buFontTx/>
              <a:buChar char="•"/>
              <a:defRPr/>
            </a:pPr>
            <a:r>
              <a:rPr lang="en-US" altLang="en-US" dirty="0" smtClean="0"/>
              <a:t>Result is that estate must give the beneficiary Form 8939 with that special election basis</a:t>
            </a:r>
          </a:p>
          <a:p>
            <a:pPr marL="171450" indent="-171450" eaLnBrk="1" hangingPunct="1">
              <a:buFontTx/>
              <a:buChar char="•"/>
              <a:defRPr/>
            </a:pPr>
            <a:r>
              <a:rPr lang="en-US" altLang="en-US" dirty="0" smtClean="0"/>
              <a:t>If estate did not make the special election or there was no estate tax return file</a:t>
            </a:r>
          </a:p>
          <a:p>
            <a:pPr marL="628650" lvl="1" indent="-171450" eaLnBrk="1" hangingPunct="1">
              <a:buFontTx/>
              <a:buChar char="•"/>
              <a:defRPr/>
            </a:pPr>
            <a:r>
              <a:rPr lang="en-US" altLang="en-US" dirty="0" smtClean="0"/>
              <a:t>Use fair market value on the date of death</a:t>
            </a:r>
          </a:p>
        </p:txBody>
      </p:sp>
    </p:spTree>
    <p:extLst>
      <p:ext uri="{BB962C8B-B14F-4D97-AF65-F5344CB8AC3E}">
        <p14:creationId xmlns:p14="http://schemas.microsoft.com/office/powerpoint/2010/main" val="2679202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961224BC-55A5-4555-97B6-96AC1FF040C3}" type="slidenum">
              <a:rPr lang="en-US" altLang="en-US" smtClean="0">
                <a:cs typeface="Calibri" panose="020F0502020204030204" pitchFamily="34" charset="0"/>
              </a:rPr>
              <a:pPr>
                <a:spcBef>
                  <a:spcPct val="0"/>
                </a:spcBef>
              </a:pPr>
              <a:t>43</a:t>
            </a:fld>
            <a:endParaRPr lang="en-US" altLang="en-US" dirty="0" smtClean="0">
              <a:cs typeface="Calibri" panose="020F0502020204030204" pitchFamily="34"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b="1" dirty="0" smtClean="0"/>
              <a:t>A short sale is: </a:t>
            </a:r>
            <a:r>
              <a:rPr lang="en-US" altLang="en-US" dirty="0" smtClean="0"/>
              <a:t>A market transaction in which an investor sells borrowed securities in anticipation of a price decline and is required to return an equal number of shares at some point in the future.</a:t>
            </a:r>
          </a:p>
          <a:p>
            <a:pPr marL="171450" indent="-171450" eaLnBrk="1" hangingPunct="1">
              <a:buFontTx/>
              <a:buChar char="•"/>
            </a:pPr>
            <a:endParaRPr lang="en-US" altLang="en-US" dirty="0" smtClean="0"/>
          </a:p>
          <a:p>
            <a:pPr marL="171450" indent="-171450" eaLnBrk="1" hangingPunct="1">
              <a:buFontTx/>
              <a:buChar char="•"/>
            </a:pPr>
            <a:r>
              <a:rPr lang="en-US" altLang="en-US" dirty="0" smtClean="0"/>
              <a:t>Example: Suppose 1,000 shares are short sold by an investor at $25 apiece and $25,000 is then put into that investor's account. Let's say the shares fall to $20 and the investor closes out the position. To close out the position, the investor will need to purchase 1,000 shares at $20 each ($20,000). The investor captures the difference between the amount that he or she receives from the short sale and the amount that was paid to close the position, or $5,000.</a:t>
            </a:r>
          </a:p>
        </p:txBody>
      </p:sp>
    </p:spTree>
    <p:extLst>
      <p:ext uri="{BB962C8B-B14F-4D97-AF65-F5344CB8AC3E}">
        <p14:creationId xmlns:p14="http://schemas.microsoft.com/office/powerpoint/2010/main" val="2906116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5C192CA2-B007-4B59-A3B5-55A4B79E1082}" type="slidenum">
              <a:rPr lang="en-US" altLang="en-US" smtClean="0">
                <a:cs typeface="Calibri" panose="020F0502020204030204" pitchFamily="34" charset="0"/>
              </a:rPr>
              <a:pPr>
                <a:spcBef>
                  <a:spcPct val="0"/>
                </a:spcBef>
              </a:pPr>
              <a:t>44</a:t>
            </a:fld>
            <a:endParaRPr lang="en-US" altLang="en-US" dirty="0" smtClean="0">
              <a:cs typeface="Calibri" panose="020F0502020204030204"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endParaRPr lang="en-US" altLang="en-US" smtClean="0"/>
          </a:p>
        </p:txBody>
      </p:sp>
    </p:spTree>
    <p:extLst>
      <p:ext uri="{BB962C8B-B14F-4D97-AF65-F5344CB8AC3E}">
        <p14:creationId xmlns:p14="http://schemas.microsoft.com/office/powerpoint/2010/main" val="1715104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b="1" dirty="0" smtClean="0"/>
              <a:t>Emphasize</a:t>
            </a:r>
          </a:p>
          <a:p>
            <a:pPr marL="171450" indent="-171450">
              <a:buFont typeface="Arial" panose="020B0604020202020204" pitchFamily="34" charset="0"/>
              <a:buChar char="•"/>
              <a:defRPr/>
            </a:pPr>
            <a:r>
              <a:rPr lang="en-US" b="1" dirty="0" smtClean="0"/>
              <a:t>With better reporting by brokers and more taxpayers using brokers, less adjustments are needed to basis</a:t>
            </a:r>
          </a:p>
          <a:p>
            <a:pPr marL="171450" indent="-171450">
              <a:buFont typeface="Arial" panose="020B0604020202020204" pitchFamily="34" charset="0"/>
              <a:buChar char="•"/>
              <a:defRPr/>
            </a:pPr>
            <a:r>
              <a:rPr lang="en-US" b="1" dirty="0" smtClean="0"/>
              <a:t>If Taxpayer is trading stock options or futures, they should be referred to a paid prepare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44969F6E-90AB-4065-BCC4-BF8E99059D73}" type="slidenum">
              <a:rPr lang="en-US" altLang="en-US" smtClean="0">
                <a:cs typeface="Calibri" panose="020F0502020204030204" pitchFamily="34" charset="0"/>
              </a:rPr>
              <a:pPr>
                <a:spcBef>
                  <a:spcPct val="0"/>
                </a:spcBef>
              </a:pPr>
              <a:t>45</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370457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b="1" dirty="0" smtClean="0"/>
              <a:t>Emphasize</a:t>
            </a:r>
          </a:p>
          <a:p>
            <a:pPr marL="171450" indent="-171450">
              <a:buFont typeface="Arial" panose="020B0604020202020204" pitchFamily="34" charset="0"/>
              <a:buChar char="•"/>
              <a:defRPr/>
            </a:pPr>
            <a:r>
              <a:rPr lang="en-US" b="1" dirty="0" smtClean="0"/>
              <a:t>IRS matches total proceeds reported on Forms 1099-B, so do not adjust proceeds</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1DC8939B-2421-4D42-A03E-196B9FD0917E}" type="slidenum">
              <a:rPr lang="en-US" altLang="en-US" smtClean="0">
                <a:cs typeface="Calibri" panose="020F0502020204030204" pitchFamily="34" charset="0"/>
              </a:rPr>
              <a:pPr>
                <a:spcBef>
                  <a:spcPct val="0"/>
                </a:spcBef>
              </a:pPr>
              <a:t>46</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1973983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Note that gain is $185.  This follows IRS directions</a:t>
            </a:r>
            <a:r>
              <a:rPr lang="en-US" altLang="en-US" b="1" baseline="0" dirty="0" smtClean="0"/>
              <a:t> that b</a:t>
            </a:r>
            <a:r>
              <a:rPr lang="en-US" sz="1200" b="1" kern="1200" dirty="0" smtClean="0">
                <a:solidFill>
                  <a:schemeClr val="tx1"/>
                </a:solidFill>
                <a:effectLst/>
                <a:latin typeface="Calibri" panose="020F0502020204030204" pitchFamily="34" charset="0"/>
                <a:ea typeface="+mn-ea"/>
              </a:rPr>
              <a:t>rokers are required to deduct commissions and transfer taxes from proceeds.</a:t>
            </a:r>
            <a:endParaRPr lang="en-US" altLang="en-US" b="1" dirty="0" smtClean="0"/>
          </a:p>
        </p:txBody>
      </p:sp>
    </p:spTree>
    <p:extLst>
      <p:ext uri="{BB962C8B-B14F-4D97-AF65-F5344CB8AC3E}">
        <p14:creationId xmlns:p14="http://schemas.microsoft.com/office/powerpoint/2010/main" val="791406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Note that gain is still $185.  For example if Substitute Form 1099-B has Code E (</a:t>
            </a:r>
            <a:r>
              <a:rPr lang="en-US" altLang="en-US" b="1" dirty="0" err="1" smtClean="0"/>
              <a:t>noncovered</a:t>
            </a:r>
            <a:r>
              <a:rPr lang="en-US" altLang="en-US" b="1" baseline="0" dirty="0" smtClean="0"/>
              <a:t> transaction)</a:t>
            </a:r>
            <a:r>
              <a:rPr lang="en-US" altLang="en-US" b="1" dirty="0" smtClean="0"/>
              <a:t> then taxpayer should</a:t>
            </a:r>
            <a:r>
              <a:rPr lang="en-US" altLang="en-US" b="1" baseline="0" dirty="0" smtClean="0"/>
              <a:t> report the reported sales price and adjust </a:t>
            </a:r>
            <a:r>
              <a:rPr lang="en-US" altLang="en-US" b="1" dirty="0" smtClean="0"/>
              <a:t>selling expenses or option premiums.</a:t>
            </a:r>
          </a:p>
        </p:txBody>
      </p:sp>
    </p:spTree>
    <p:extLst>
      <p:ext uri="{BB962C8B-B14F-4D97-AF65-F5344CB8AC3E}">
        <p14:creationId xmlns:p14="http://schemas.microsoft.com/office/powerpoint/2010/main" val="2212089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ACC6DF7A-A279-4C91-A040-0894CDF6A308}" type="slidenum">
              <a:rPr lang="en-US" altLang="en-US" smtClean="0">
                <a:cs typeface="Calibri" panose="020F0502020204030204" pitchFamily="34" charset="0"/>
              </a:rPr>
              <a:pPr>
                <a:spcBef>
                  <a:spcPct val="0"/>
                </a:spcBef>
              </a:pPr>
              <a:t>49</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1517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B69823A0-B411-4B88-85F5-4A0E811F3DC0}" type="slidenum">
              <a:rPr lang="en-US" altLang="en-US" smtClean="0">
                <a:cs typeface="Calibri" panose="020F0502020204030204" pitchFamily="34" charset="0"/>
              </a:rPr>
              <a:pPr>
                <a:spcBef>
                  <a:spcPct val="0"/>
                </a:spcBef>
              </a:pPr>
              <a:t>5</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872475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b="1" dirty="0" smtClean="0"/>
              <a:t>Brokers and mutual funds use their own substitute formats that contain the same information … hopefully the box numbers are the same.</a:t>
            </a:r>
          </a:p>
          <a:p>
            <a:pPr marL="171450" indent="-171450">
              <a:buFontTx/>
              <a:buChar char="•"/>
            </a:pPr>
            <a:r>
              <a:rPr lang="en-US" altLang="en-US" b="1" dirty="0" smtClean="0"/>
              <a:t>Out of scope: </a:t>
            </a:r>
          </a:p>
          <a:p>
            <a:pPr marL="628650" lvl="1" indent="-171450">
              <a:buFontTx/>
              <a:buChar char="•"/>
            </a:pPr>
            <a:r>
              <a:rPr lang="en-US" altLang="en-US" b="1" dirty="0" smtClean="0"/>
              <a:t>Bartering transactions</a:t>
            </a:r>
          </a:p>
          <a:p>
            <a:pPr marL="628650" lvl="1" indent="-171450">
              <a:buFontTx/>
              <a:buChar char="•"/>
            </a:pPr>
            <a:r>
              <a:rPr lang="en-US" altLang="en-US" b="1" dirty="0" smtClean="0"/>
              <a:t>Certain contract transactions</a:t>
            </a: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5827C8F9-C00C-423A-9492-E9DB84E03762}" type="slidenum">
              <a:rPr lang="en-US" altLang="en-US" smtClean="0">
                <a:cs typeface="Calibri" panose="020F0502020204030204" pitchFamily="34" charset="0"/>
              </a:rPr>
              <a:pPr>
                <a:spcBef>
                  <a:spcPct val="0"/>
                </a:spcBef>
              </a:pPr>
              <a:t>50</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432831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Form 1099B. </a:t>
            </a:r>
            <a:r>
              <a:rPr lang="en-US" dirty="0" smtClean="0"/>
              <a:t>If the property you sold was a covered security, its basis should be shown in box 1e of the Form 1099-B (or substitute statement) you received from your broker. Generally, a covered security is any of the following.</a:t>
            </a:r>
          </a:p>
          <a:p>
            <a:pPr marL="171450" indent="-171450">
              <a:buFont typeface="Arial" panose="020B0604020202020204" pitchFamily="34" charset="0"/>
              <a:buChar char="•"/>
              <a:defRPr/>
            </a:pPr>
            <a:r>
              <a:rPr lang="en-US" dirty="0" smtClean="0"/>
              <a:t>Stock you acquired after 2010 (generally after 2011 if in a mutual fund or other regulated investment company, or acquired through a dividend reinvestment plan).</a:t>
            </a:r>
          </a:p>
          <a:p>
            <a:pPr marL="171450" indent="-171450">
              <a:buFont typeface="Arial" panose="020B0604020202020204" pitchFamily="34" charset="0"/>
              <a:buChar char="•"/>
              <a:defRPr/>
            </a:pPr>
            <a:r>
              <a:rPr lang="en-US" dirty="0" smtClean="0"/>
              <a:t>Certain stock held in a mutual fund or in connection with a dividend reinvestment plan for which a single-account election is in effect.</a:t>
            </a:r>
          </a:p>
          <a:p>
            <a:pPr marL="171450" indent="-171450">
              <a:buFont typeface="Arial" panose="020B0604020202020204" pitchFamily="34" charset="0"/>
              <a:buChar char="•"/>
              <a:defRPr/>
            </a:pPr>
            <a:r>
              <a:rPr lang="en-US" dirty="0" smtClean="0"/>
              <a:t>Certain debt instruments you acquired after 2013.</a:t>
            </a:r>
          </a:p>
          <a:p>
            <a:pPr marL="171450" indent="-171450">
              <a:buFont typeface="Arial" panose="020B0604020202020204" pitchFamily="34" charset="0"/>
              <a:buChar char="•"/>
              <a:defRPr/>
            </a:pPr>
            <a:r>
              <a:rPr lang="en-US" dirty="0" smtClean="0"/>
              <a:t>Certain options, warrants, and stock rights you granted or acquired after 2013.</a:t>
            </a:r>
          </a:p>
          <a:p>
            <a:pPr marL="171450" indent="-171450">
              <a:buFont typeface="Arial" panose="020B0604020202020204" pitchFamily="34" charset="0"/>
              <a:buChar char="•"/>
              <a:defRPr/>
            </a:pPr>
            <a:r>
              <a:rPr lang="en-US" dirty="0" smtClean="0"/>
              <a:t>A securities future contract you entered into after 2013.</a:t>
            </a:r>
          </a:p>
          <a:p>
            <a:pPr>
              <a:buFont typeface="Arial" panose="020B0604020202020204" pitchFamily="34" charset="0"/>
              <a:buNone/>
              <a:defRPr/>
            </a:pPr>
            <a:r>
              <a:rPr lang="en-US" dirty="0" smtClean="0"/>
              <a:t>For more information, see section 6045(g) and Regulations section 1.6045-1.</a:t>
            </a:r>
          </a:p>
          <a:p>
            <a:pPr>
              <a:buFont typeface="Arial" panose="020B0604020202020204" pitchFamily="34" charset="0"/>
              <a:buNone/>
              <a:defRPr/>
            </a:pPr>
            <a:r>
              <a:rPr lang="en-US" b="1" dirty="0" smtClean="0"/>
              <a:t>Cost basis for </a:t>
            </a:r>
            <a:r>
              <a:rPr lang="en-US" b="1" dirty="0" err="1" smtClean="0"/>
              <a:t>noncovered</a:t>
            </a:r>
            <a:r>
              <a:rPr lang="en-US" b="1" dirty="0" smtClean="0"/>
              <a:t> securities purchased before 1/1/2012 </a:t>
            </a:r>
            <a:r>
              <a:rPr lang="en-US" dirty="0" smtClean="0"/>
              <a:t>may or may not be reported to shareholders on substitute Form 1099-B.</a:t>
            </a:r>
            <a:endParaRPr lang="en-US" dirty="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D1A420AF-0F90-45D3-B55B-6DAA77858246}" type="slidenum">
              <a:rPr lang="en-US" altLang="en-US" smtClean="0">
                <a:latin typeface="Calibri" pitchFamily="34" charset="0"/>
                <a:cs typeface="Calibri" panose="020F0502020204030204" pitchFamily="34" charset="0"/>
              </a:rPr>
              <a:pPr/>
              <a:t>51</a:t>
            </a:fld>
            <a:endParaRPr lang="en-US" altLang="en-US" dirty="0" smtClean="0">
              <a:latin typeface="Calibri" pitchFamily="34" charset="0"/>
              <a:cs typeface="Calibri" panose="020F0502020204030204" pitchFamily="34" charset="0"/>
            </a:endParaRPr>
          </a:p>
        </p:txBody>
      </p:sp>
    </p:spTree>
    <p:extLst>
      <p:ext uri="{BB962C8B-B14F-4D97-AF65-F5344CB8AC3E}">
        <p14:creationId xmlns:p14="http://schemas.microsoft.com/office/powerpoint/2010/main" val="17478823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form carefully – it will say what type of transaction it is</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D74C3AA0-DE32-400E-821C-F3F51C5588F5}" type="slidenum">
              <a:rPr lang="en-US" altLang="en-US" smtClean="0">
                <a:cs typeface="Calibri" panose="020F0502020204030204" pitchFamily="34" charset="0"/>
              </a:rPr>
              <a:pPr>
                <a:spcBef>
                  <a:spcPct val="0"/>
                </a:spcBef>
              </a:pPr>
              <a:t>52</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7449112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53</a:t>
            </a:fld>
            <a:endParaRPr lang="en-US" altLang="en-US"/>
          </a:p>
        </p:txBody>
      </p:sp>
    </p:spTree>
    <p:extLst>
      <p:ext uri="{BB962C8B-B14F-4D97-AF65-F5344CB8AC3E}">
        <p14:creationId xmlns:p14="http://schemas.microsoft.com/office/powerpoint/2010/main" val="2637564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84509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Wash sales discussed later</a:t>
            </a:r>
          </a:p>
        </p:txBody>
      </p:sp>
    </p:spTree>
    <p:extLst>
      <p:ext uri="{BB962C8B-B14F-4D97-AF65-F5344CB8AC3E}">
        <p14:creationId xmlns:p14="http://schemas.microsoft.com/office/powerpoint/2010/main" val="17188848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56</a:t>
            </a:fld>
            <a:endParaRPr lang="en-US" altLang="en-US"/>
          </a:p>
        </p:txBody>
      </p:sp>
    </p:spTree>
    <p:extLst>
      <p:ext uri="{BB962C8B-B14F-4D97-AF65-F5344CB8AC3E}">
        <p14:creationId xmlns:p14="http://schemas.microsoft.com/office/powerpoint/2010/main" val="32678349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participants want more information on the phasing, or covered vs </a:t>
            </a:r>
            <a:r>
              <a:rPr lang="en-US" altLang="en-US" dirty="0" err="1" smtClean="0"/>
              <a:t>noncovered</a:t>
            </a:r>
            <a:r>
              <a:rPr lang="en-US" altLang="en-US" dirty="0" smtClean="0"/>
              <a:t>, refer to Pub 550 Investment Income, Glossary or from the payers instructions for the Form 1099-B … http://www.irs.gov/pub/irs-pdf/i1099b.pdf</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2F6B8399-9C6A-4AC7-8F3E-B22B6951672F}" type="slidenum">
              <a:rPr lang="en-US" altLang="en-US" smtClean="0">
                <a:cs typeface="Calibri" panose="020F0502020204030204" pitchFamily="34" charset="0"/>
              </a:rPr>
              <a:pPr>
                <a:spcBef>
                  <a:spcPct val="0"/>
                </a:spcBef>
              </a:pPr>
              <a:t>57</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9772367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participants want more information on the phasing, or covered vs </a:t>
            </a:r>
            <a:r>
              <a:rPr lang="en-US" altLang="en-US" dirty="0" err="1" smtClean="0"/>
              <a:t>noncovered</a:t>
            </a:r>
            <a:r>
              <a:rPr lang="en-US" altLang="en-US" dirty="0" smtClean="0"/>
              <a:t>, refer to Pub 550 Investment Income or Instructions to Form 1099-B … http://www.irs.gov/pub/irs-pdf/i1099b.pdf</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B4163932-540D-4D1C-9403-AABC08CF78B0}" type="slidenum">
              <a:rPr lang="en-US" altLang="en-US" smtClean="0">
                <a:cs typeface="Calibri" panose="020F0502020204030204" pitchFamily="34" charset="0"/>
              </a:rPr>
              <a:pPr>
                <a:spcBef>
                  <a:spcPct val="0"/>
                </a:spcBef>
              </a:pPr>
              <a:t>58</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68468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Publication 4012, D-38</a:t>
            </a:r>
            <a:endParaRPr lang="en-US"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59</a:t>
            </a:fld>
            <a:endParaRPr lang="en-US" altLang="en-US"/>
          </a:p>
        </p:txBody>
      </p:sp>
    </p:spTree>
    <p:extLst>
      <p:ext uri="{BB962C8B-B14F-4D97-AF65-F5344CB8AC3E}">
        <p14:creationId xmlns:p14="http://schemas.microsoft.com/office/powerpoint/2010/main" val="153981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Some participants may not know these terms:</a:t>
            </a:r>
          </a:p>
          <a:p>
            <a:pPr marL="171450" indent="-171450">
              <a:buFontTx/>
              <a:buChar char="•"/>
              <a:defRPr/>
            </a:pPr>
            <a:r>
              <a:rPr lang="en-US" altLang="en-US" b="1" dirty="0" smtClean="0"/>
              <a:t>Stocks </a:t>
            </a:r>
            <a:r>
              <a:rPr lang="en-US" altLang="en-US" dirty="0" smtClean="0"/>
              <a:t>represent an ownership interest in a corporation</a:t>
            </a:r>
          </a:p>
          <a:p>
            <a:pPr marL="628650" lvl="1" indent="-171450">
              <a:buFontTx/>
              <a:buChar char="•"/>
              <a:defRPr/>
            </a:pPr>
            <a:r>
              <a:rPr lang="en-US" altLang="en-US" dirty="0" smtClean="0"/>
              <a:t>Corporations pay dividends to the stock holders</a:t>
            </a:r>
          </a:p>
          <a:p>
            <a:pPr marL="171450" indent="-171450">
              <a:buFontTx/>
              <a:buChar char="•"/>
              <a:defRPr/>
            </a:pPr>
            <a:r>
              <a:rPr lang="en-US" altLang="en-US" b="1" dirty="0" smtClean="0"/>
              <a:t>Mutual fund shares </a:t>
            </a:r>
            <a:r>
              <a:rPr lang="en-US" altLang="en-US" dirty="0" smtClean="0"/>
              <a:t>represent an ownership interest in a fund, which itself holds stocks or other securities</a:t>
            </a:r>
          </a:p>
          <a:p>
            <a:pPr marL="628650" lvl="1" indent="-171450">
              <a:buFontTx/>
              <a:buChar char="•"/>
              <a:defRPr/>
            </a:pPr>
            <a:r>
              <a:rPr lang="en-US" altLang="en-US" dirty="0" smtClean="0"/>
              <a:t>Mutual funds pass through the dividends or net gains that they realize to their fund share holders</a:t>
            </a:r>
          </a:p>
          <a:p>
            <a:pPr marL="628650" lvl="1" indent="-171450">
              <a:buFontTx/>
              <a:buChar char="•"/>
              <a:defRPr/>
            </a:pPr>
            <a:r>
              <a:rPr lang="en-US" altLang="en-US" dirty="0" smtClean="0"/>
              <a:t>Net losses are not passed out to the fund share holders, they are kept by the fund and used to offset future gains</a:t>
            </a:r>
          </a:p>
          <a:p>
            <a:pPr marL="171450" indent="-171450">
              <a:buFontTx/>
              <a:buChar char="•"/>
              <a:defRPr/>
            </a:pPr>
            <a:r>
              <a:rPr lang="en-US" altLang="en-US" b="1" dirty="0" smtClean="0"/>
              <a:t>Bonds</a:t>
            </a:r>
            <a:r>
              <a:rPr lang="en-US" altLang="en-US" dirty="0" smtClean="0"/>
              <a:t> represent a debt owed by a corporation, government or other entity</a:t>
            </a:r>
          </a:p>
          <a:p>
            <a:pPr marL="628650" lvl="1" indent="-171450">
              <a:buFontTx/>
              <a:buChar char="•"/>
              <a:defRPr/>
            </a:pPr>
            <a:r>
              <a:rPr lang="en-US" altLang="en-US" dirty="0" smtClean="0"/>
              <a:t>Typically, bonds have a fixed date on which they are to be paid, called the </a:t>
            </a:r>
            <a:r>
              <a:rPr lang="en-US" altLang="en-US" b="1" dirty="0" smtClean="0"/>
              <a:t>maturity date</a:t>
            </a:r>
          </a:p>
          <a:p>
            <a:pPr marL="628650" lvl="1" indent="-171450">
              <a:buFontTx/>
              <a:buChar char="•"/>
              <a:defRPr/>
            </a:pPr>
            <a:r>
              <a:rPr lang="en-US" altLang="en-US" dirty="0" smtClean="0"/>
              <a:t>Typically, bond issuers pay interest to the bond holder quarterly, semi-annually, or annually that is reported on F 1099-INT</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8EA498BD-146B-44F3-9270-21FF9DE8C014}" type="slidenum">
              <a:rPr lang="en-US" altLang="en-US" smtClean="0">
                <a:cs typeface="Calibri" panose="020F0502020204030204" pitchFamily="34" charset="0"/>
              </a:rPr>
              <a:pPr>
                <a:spcBef>
                  <a:spcPct val="0"/>
                </a:spcBef>
              </a:pPr>
              <a:t>6</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003097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Publication 4012, D-37</a:t>
            </a:r>
            <a:endParaRPr lang="en-US"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60</a:t>
            </a:fld>
            <a:endParaRPr lang="en-US" altLang="en-US"/>
          </a:p>
        </p:txBody>
      </p:sp>
    </p:spTree>
    <p:extLst>
      <p:ext uri="{BB962C8B-B14F-4D97-AF65-F5344CB8AC3E}">
        <p14:creationId xmlns:p14="http://schemas.microsoft.com/office/powerpoint/2010/main" val="27739423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b="1" i="1" dirty="0" smtClean="0"/>
              <a:t>See Publication 4012 </a:t>
            </a:r>
            <a:r>
              <a:rPr lang="en-US" sz="2000" b="1" i="1" dirty="0" smtClean="0"/>
              <a:t>with NTTC Changes</a:t>
            </a:r>
            <a:r>
              <a:rPr lang="en-US" altLang="en-US" sz="2000" b="1" i="1" dirty="0" smtClean="0"/>
              <a:t>, K-22.</a:t>
            </a:r>
          </a:p>
          <a:p>
            <a:r>
              <a:rPr lang="en-US" altLang="en-US" sz="2000" b="1" i="1" baseline="0" dirty="0" smtClean="0"/>
              <a:t>Note: do not send any documents to the local IRS SPEC Relationship Manager.</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931BA3EE-02DF-42E3-83DD-B4A44779A9C5}" type="slidenum">
              <a:rPr lang="en-US" altLang="en-US" smtClean="0">
                <a:latin typeface="Calibri" pitchFamily="34" charset="0"/>
                <a:cs typeface="Calibri" panose="020F0502020204030204" pitchFamily="34" charset="0"/>
              </a:rPr>
              <a:pPr/>
              <a:t>61</a:t>
            </a:fld>
            <a:endParaRPr lang="en-US" altLang="en-US" dirty="0" smtClean="0">
              <a:latin typeface="Calibri" pitchFamily="34" charset="0"/>
              <a:cs typeface="Calibri" panose="020F0502020204030204" pitchFamily="34" charset="0"/>
            </a:endParaRPr>
          </a:p>
        </p:txBody>
      </p:sp>
    </p:spTree>
    <p:extLst>
      <p:ext uri="{BB962C8B-B14F-4D97-AF65-F5344CB8AC3E}">
        <p14:creationId xmlns:p14="http://schemas.microsoft.com/office/powerpoint/2010/main" val="41176185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TaxSlayer navigation: Try the form search box or Federal Section &gt; Income &gt;Enter Myself</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F7BDE23D-B7F2-42B2-A422-F1F357D73B0F}" type="slidenum">
              <a:rPr lang="en-US" altLang="en-US" smtClean="0">
                <a:latin typeface="Calibri" pitchFamily="34" charset="0"/>
                <a:cs typeface="Calibri" panose="020F0502020204030204" pitchFamily="34" charset="0"/>
              </a:rPr>
              <a:pPr/>
              <a:t>62</a:t>
            </a:fld>
            <a:endParaRPr lang="en-US" altLang="en-US" dirty="0" smtClean="0">
              <a:latin typeface="Calibri" pitchFamily="34" charset="0"/>
              <a:cs typeface="Calibri" panose="020F0502020204030204" pitchFamily="34" charset="0"/>
            </a:endParaRPr>
          </a:p>
        </p:txBody>
      </p:sp>
    </p:spTree>
    <p:extLst>
      <p:ext uri="{BB962C8B-B14F-4D97-AF65-F5344CB8AC3E}">
        <p14:creationId xmlns:p14="http://schemas.microsoft.com/office/powerpoint/2010/main" val="36129677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Pub 4012 – Section D for screen</a:t>
            </a:r>
            <a:r>
              <a:rPr lang="en-US" baseline="0" dirty="0" smtClean="0"/>
              <a:t> shots and explanations of TaxSlayer input</a:t>
            </a:r>
            <a:endParaRPr lang="en-US"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63</a:t>
            </a:fld>
            <a:endParaRPr lang="en-US" altLang="en-US"/>
          </a:p>
        </p:txBody>
      </p:sp>
    </p:spTree>
    <p:extLst>
      <p:ext uri="{BB962C8B-B14F-4D97-AF65-F5344CB8AC3E}">
        <p14:creationId xmlns:p14="http://schemas.microsoft.com/office/powerpoint/2010/main" val="3381766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64</a:t>
            </a:fld>
            <a:endParaRPr lang="en-US" altLang="en-US"/>
          </a:p>
        </p:txBody>
      </p:sp>
    </p:spTree>
    <p:extLst>
      <p:ext uri="{BB962C8B-B14F-4D97-AF65-F5344CB8AC3E}">
        <p14:creationId xmlns:p14="http://schemas.microsoft.com/office/powerpoint/2010/main" val="13234108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65</a:t>
            </a:fld>
            <a:endParaRPr lang="en-US" altLang="en-US"/>
          </a:p>
        </p:txBody>
      </p:sp>
    </p:spTree>
    <p:extLst>
      <p:ext uri="{BB962C8B-B14F-4D97-AF65-F5344CB8AC3E}">
        <p14:creationId xmlns:p14="http://schemas.microsoft.com/office/powerpoint/2010/main" val="40778459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66</a:t>
            </a:fld>
            <a:endParaRPr lang="en-US" altLang="en-US"/>
          </a:p>
        </p:txBody>
      </p:sp>
    </p:spTree>
    <p:extLst>
      <p:ext uri="{BB962C8B-B14F-4D97-AF65-F5344CB8AC3E}">
        <p14:creationId xmlns:p14="http://schemas.microsoft.com/office/powerpoint/2010/main" val="36122170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67</a:t>
            </a:fld>
            <a:endParaRPr lang="en-US" altLang="en-US"/>
          </a:p>
        </p:txBody>
      </p:sp>
    </p:spTree>
    <p:extLst>
      <p:ext uri="{BB962C8B-B14F-4D97-AF65-F5344CB8AC3E}">
        <p14:creationId xmlns:p14="http://schemas.microsoft.com/office/powerpoint/2010/main" val="12905039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solidFill>
                  <a:srgbClr val="CC0000"/>
                </a:solidFill>
              </a:rPr>
              <a:t>Form 8949 detail should flow properly to the state return, will have sufficient information for the reviewer, prints the summary data for the taxpayer copy of the return, and provides the information needed for the IRS according to 8949 instructions</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76891FE7-E794-4394-A9FF-E165BA685473}" type="slidenum">
              <a:rPr lang="en-US" altLang="en-US" smtClean="0">
                <a:cs typeface="Calibri" panose="020F0502020204030204" pitchFamily="34" charset="0"/>
              </a:rPr>
              <a:pPr>
                <a:spcBef>
                  <a:spcPct val="0"/>
                </a:spcBef>
              </a:pPr>
              <a:t>68</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9177399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Publication 4012, D-39 &amp; D-40</a:t>
            </a:r>
            <a:endParaRPr lang="en-US"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69</a:t>
            </a:fld>
            <a:endParaRPr lang="en-US" altLang="en-US"/>
          </a:p>
        </p:txBody>
      </p:sp>
    </p:spTree>
    <p:extLst>
      <p:ext uri="{BB962C8B-B14F-4D97-AF65-F5344CB8AC3E}">
        <p14:creationId xmlns:p14="http://schemas.microsoft.com/office/powerpoint/2010/main" val="135272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19B270C-BD4B-4819-8BE5-327705B7D916}" type="slidenum">
              <a:rPr lang="en-US" altLang="en-US" smtClean="0">
                <a:cs typeface="Calibri" panose="020F0502020204030204" pitchFamily="34" charset="0"/>
              </a:rPr>
              <a:pPr>
                <a:spcBef>
                  <a:spcPct val="0"/>
                </a:spcBef>
              </a:pPr>
              <a:t>7</a:t>
            </a:fld>
            <a:endParaRPr lang="en-US" altLang="en-US" dirty="0" smtClean="0">
              <a:cs typeface="Calibri" panose="020F0502020204030204"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dirty="0" smtClean="0"/>
              <a:t>Sales of these assets are out of scope  … see Pub 544 Chapter 2 for further definition of Capital Assets and Noncapital Assets</a:t>
            </a:r>
          </a:p>
        </p:txBody>
      </p:sp>
    </p:spTree>
    <p:extLst>
      <p:ext uri="{BB962C8B-B14F-4D97-AF65-F5344CB8AC3E}">
        <p14:creationId xmlns:p14="http://schemas.microsoft.com/office/powerpoint/2010/main" val="1773068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0535981E-2163-428D-AC6F-16FF566CE4DF}" type="slidenum">
              <a:rPr lang="en-US" altLang="en-US">
                <a:solidFill>
                  <a:prstClr val="black"/>
                </a:solidFill>
                <a:cs typeface="Calibri" panose="020F0502020204030204" pitchFamily="34" charset="0"/>
              </a:rPr>
              <a:pPr>
                <a:spcBef>
                  <a:spcPct val="0"/>
                </a:spcBef>
              </a:pPr>
              <a:t>70</a:t>
            </a:fld>
            <a:endParaRPr lang="en-US" altLang="en-US" dirty="0">
              <a:solidFill>
                <a:prstClr val="black"/>
              </a:solidFill>
              <a:cs typeface="Calibri" panose="020F0502020204030204" pitchFamily="34" charset="0"/>
            </a:endParaRPr>
          </a:p>
        </p:txBody>
      </p:sp>
    </p:spTree>
    <p:extLst>
      <p:ext uri="{BB962C8B-B14F-4D97-AF65-F5344CB8AC3E}">
        <p14:creationId xmlns:p14="http://schemas.microsoft.com/office/powerpoint/2010/main" val="4917325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0535981E-2163-428D-AC6F-16FF566CE4DF}" type="slidenum">
              <a:rPr lang="en-US" altLang="en-US">
                <a:solidFill>
                  <a:prstClr val="black"/>
                </a:solidFill>
                <a:cs typeface="Calibri" panose="020F0502020204030204" pitchFamily="34" charset="0"/>
              </a:rPr>
              <a:pPr>
                <a:spcBef>
                  <a:spcPct val="0"/>
                </a:spcBef>
              </a:pPr>
              <a:t>71</a:t>
            </a:fld>
            <a:endParaRPr lang="en-US" altLang="en-US" dirty="0">
              <a:solidFill>
                <a:prstClr val="black"/>
              </a:solidFill>
              <a:cs typeface="Calibri" panose="020F0502020204030204" pitchFamily="34" charset="0"/>
            </a:endParaRPr>
          </a:p>
        </p:txBody>
      </p:sp>
    </p:spTree>
    <p:extLst>
      <p:ext uri="{BB962C8B-B14F-4D97-AF65-F5344CB8AC3E}">
        <p14:creationId xmlns:p14="http://schemas.microsoft.com/office/powerpoint/2010/main" val="42648249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0535981E-2163-428D-AC6F-16FF566CE4DF}" type="slidenum">
              <a:rPr lang="en-US" altLang="en-US">
                <a:solidFill>
                  <a:prstClr val="black"/>
                </a:solidFill>
                <a:cs typeface="Calibri" panose="020F0502020204030204" pitchFamily="34" charset="0"/>
              </a:rPr>
              <a:pPr>
                <a:spcBef>
                  <a:spcPct val="0"/>
                </a:spcBef>
              </a:pPr>
              <a:t>72</a:t>
            </a:fld>
            <a:endParaRPr lang="en-US" altLang="en-US" dirty="0">
              <a:solidFill>
                <a:prstClr val="black"/>
              </a:solidFill>
              <a:cs typeface="Calibri" panose="020F0502020204030204" pitchFamily="34" charset="0"/>
            </a:endParaRPr>
          </a:p>
        </p:txBody>
      </p:sp>
    </p:spTree>
    <p:extLst>
      <p:ext uri="{BB962C8B-B14F-4D97-AF65-F5344CB8AC3E}">
        <p14:creationId xmlns:p14="http://schemas.microsoft.com/office/powerpoint/2010/main" val="26719275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0535981E-2163-428D-AC6F-16FF566CE4DF}" type="slidenum">
              <a:rPr lang="en-US" altLang="en-US">
                <a:solidFill>
                  <a:prstClr val="black"/>
                </a:solidFill>
                <a:cs typeface="Calibri" panose="020F0502020204030204" pitchFamily="34" charset="0"/>
              </a:rPr>
              <a:pPr>
                <a:spcBef>
                  <a:spcPct val="0"/>
                </a:spcBef>
              </a:pPr>
              <a:t>73</a:t>
            </a:fld>
            <a:endParaRPr lang="en-US" altLang="en-US" dirty="0">
              <a:solidFill>
                <a:prstClr val="black"/>
              </a:solidFill>
              <a:cs typeface="Calibri" panose="020F0502020204030204" pitchFamily="34" charset="0"/>
            </a:endParaRPr>
          </a:p>
        </p:txBody>
      </p:sp>
    </p:spTree>
    <p:extLst>
      <p:ext uri="{BB962C8B-B14F-4D97-AF65-F5344CB8AC3E}">
        <p14:creationId xmlns:p14="http://schemas.microsoft.com/office/powerpoint/2010/main" val="16282921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74</a:t>
            </a:fld>
            <a:endParaRPr lang="en-US" altLang="en-US"/>
          </a:p>
        </p:txBody>
      </p:sp>
    </p:spTree>
    <p:extLst>
      <p:ext uri="{BB962C8B-B14F-4D97-AF65-F5344CB8AC3E}">
        <p14:creationId xmlns:p14="http://schemas.microsoft.com/office/powerpoint/2010/main" val="12611434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Emphasize</a:t>
            </a:r>
          </a:p>
          <a:p>
            <a:pPr marL="171450" indent="-171450">
              <a:buFont typeface="Arial" panose="020B0604020202020204" pitchFamily="34" charset="0"/>
              <a:buChar char="•"/>
              <a:defRPr/>
            </a:pPr>
            <a:r>
              <a:rPr lang="en-US" dirty="0" smtClean="0"/>
              <a:t>Double check your state return</a:t>
            </a:r>
          </a:p>
          <a:p>
            <a:pPr marL="171450" indent="-171450">
              <a:buFont typeface="Arial" panose="020B0604020202020204" pitchFamily="34" charset="0"/>
              <a:buChar char="•"/>
              <a:defRPr/>
            </a:pPr>
            <a:r>
              <a:rPr lang="en-US" dirty="0" smtClean="0"/>
              <a:t>Software may not carry forward the state capital loss carryover</a:t>
            </a:r>
            <a:endParaRPr lang="en-US" dirty="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6991491-9AF4-42AB-96B1-07F8AD1CD57F}" type="slidenum">
              <a:rPr lang="en-US" altLang="en-US" smtClean="0">
                <a:cs typeface="Calibri" panose="020F0502020204030204" pitchFamily="34" charset="0"/>
              </a:rPr>
              <a:pPr>
                <a:spcBef>
                  <a:spcPct val="0"/>
                </a:spcBef>
              </a:pPr>
              <a:t>75</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8882555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76</a:t>
            </a:fld>
            <a:endParaRPr lang="en-US" altLang="en-US"/>
          </a:p>
        </p:txBody>
      </p:sp>
    </p:spTree>
    <p:extLst>
      <p:ext uri="{BB962C8B-B14F-4D97-AF65-F5344CB8AC3E}">
        <p14:creationId xmlns:p14="http://schemas.microsoft.com/office/powerpoint/2010/main" val="8317510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Line 41 is taxable income BEFORE the personal exemptions deduction</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2C3D0906-1840-4580-AC3F-DAE69559DD4B}" type="slidenum">
              <a:rPr lang="en-US" altLang="en-US" smtClean="0">
                <a:cs typeface="Calibri" panose="020F0502020204030204" pitchFamily="34" charset="0"/>
              </a:rPr>
              <a:pPr>
                <a:spcBef>
                  <a:spcPct val="0"/>
                </a:spcBef>
              </a:pPr>
              <a:t>77</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4545251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Clarify</a:t>
            </a:r>
          </a:p>
          <a:p>
            <a:pPr marL="171450" indent="-171450">
              <a:buFont typeface="Arial" panose="020B0604020202020204" pitchFamily="34" charset="0"/>
              <a:buChar char="•"/>
              <a:defRPr/>
            </a:pPr>
            <a:r>
              <a:rPr lang="en-US" dirty="0" smtClean="0"/>
              <a:t>Now we know that there is a loss carryover</a:t>
            </a:r>
          </a:p>
          <a:p>
            <a:pPr marL="171450" indent="-171450">
              <a:buFont typeface="Arial" panose="020B0604020202020204" pitchFamily="34" charset="0"/>
              <a:buChar char="•"/>
              <a:defRPr/>
            </a:pPr>
            <a:r>
              <a:rPr lang="en-US" dirty="0" smtClean="0"/>
              <a:t>We also know whether to </a:t>
            </a:r>
          </a:p>
          <a:p>
            <a:pPr marL="628650" lvl="1" indent="-171450">
              <a:buFont typeface="Arial" panose="020B0604020202020204" pitchFamily="34" charset="0"/>
              <a:buChar char="•"/>
              <a:defRPr/>
            </a:pPr>
            <a:r>
              <a:rPr lang="en-US" dirty="0" smtClean="0"/>
              <a:t>Reduce the carryover by the full amount</a:t>
            </a:r>
          </a:p>
          <a:p>
            <a:pPr marL="628650" lvl="1" indent="-171450">
              <a:buFont typeface="Arial" panose="020B0604020202020204" pitchFamily="34" charset="0"/>
              <a:buChar char="•"/>
              <a:defRPr/>
            </a:pPr>
            <a:r>
              <a:rPr lang="en-US" dirty="0" smtClean="0"/>
              <a:t>Or to reduce the carryover by the amount that gave benefit</a:t>
            </a:r>
            <a:endParaRPr lang="en-US" dirty="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E04939A-8BDE-4A20-998D-5E81AE45FB3C}" type="slidenum">
              <a:rPr lang="en-US" altLang="en-US" smtClean="0">
                <a:cs typeface="Calibri" panose="020F0502020204030204" pitchFamily="34" charset="0"/>
              </a:rPr>
              <a:pPr>
                <a:spcBef>
                  <a:spcPct val="0"/>
                </a:spcBef>
              </a:pPr>
              <a:t>78</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4053799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Clarify</a:t>
            </a:r>
          </a:p>
          <a:p>
            <a:pPr marL="171450" indent="-171450">
              <a:buFont typeface="Arial" panose="020B0604020202020204" pitchFamily="34" charset="0"/>
              <a:buChar char="•"/>
              <a:defRPr/>
            </a:pPr>
            <a:r>
              <a:rPr lang="en-US" dirty="0" smtClean="0"/>
              <a:t>Now we know that there is a loss carryover</a:t>
            </a:r>
          </a:p>
          <a:p>
            <a:pPr marL="171450" indent="-171450">
              <a:buFont typeface="Arial" panose="020B0604020202020204" pitchFamily="34" charset="0"/>
              <a:buChar char="•"/>
              <a:defRPr/>
            </a:pPr>
            <a:r>
              <a:rPr lang="en-US" dirty="0" smtClean="0"/>
              <a:t>We also know whether to </a:t>
            </a:r>
          </a:p>
          <a:p>
            <a:pPr marL="628650" lvl="1" indent="-171450">
              <a:buFont typeface="Arial" panose="020B0604020202020204" pitchFamily="34" charset="0"/>
              <a:buChar char="•"/>
              <a:defRPr/>
            </a:pPr>
            <a:r>
              <a:rPr lang="en-US" dirty="0" smtClean="0"/>
              <a:t>Reduce the carryover by the full amount</a:t>
            </a:r>
          </a:p>
          <a:p>
            <a:pPr marL="628650" lvl="1" indent="-171450">
              <a:buFont typeface="Arial" panose="020B0604020202020204" pitchFamily="34" charset="0"/>
              <a:buChar char="•"/>
              <a:defRPr/>
            </a:pPr>
            <a:r>
              <a:rPr lang="en-US" dirty="0" smtClean="0"/>
              <a:t>Or to reduce the carryover by the amount that gave benefit</a:t>
            </a:r>
            <a:endParaRPr lang="en-US" dirty="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F7414766-5A0F-49CA-957F-526112B72EB8}" type="slidenum">
              <a:rPr lang="en-US" altLang="en-US" smtClean="0">
                <a:cs typeface="Calibri" panose="020F0502020204030204" pitchFamily="34" charset="0"/>
              </a:rPr>
              <a:pPr>
                <a:spcBef>
                  <a:spcPct val="0"/>
                </a:spcBef>
              </a:pPr>
              <a:t>79</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56591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988CE432-7C8D-4F0D-A074-6058E360DA39}" type="slidenum">
              <a:rPr lang="en-US" altLang="en-US" smtClean="0">
                <a:cs typeface="Calibri" panose="020F0502020204030204" pitchFamily="34" charset="0"/>
              </a:rPr>
              <a:pPr>
                <a:spcBef>
                  <a:spcPct val="0"/>
                </a:spcBef>
              </a:pPr>
              <a:t>8</a:t>
            </a:fld>
            <a:endParaRPr lang="en-US" altLang="en-US" dirty="0" smtClean="0">
              <a:cs typeface="Calibri" panose="020F050202020403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mtClean="0"/>
              <a:t>A home includes any property used as a residence</a:t>
            </a:r>
          </a:p>
          <a:p>
            <a:pPr marL="628650" lvl="1" indent="-171450" eaLnBrk="1" hangingPunct="1">
              <a:buFontTx/>
              <a:buChar char="•"/>
            </a:pPr>
            <a:r>
              <a:rPr lang="en-US" altLang="en-US" smtClean="0"/>
              <a:t>Second home</a:t>
            </a:r>
          </a:p>
          <a:p>
            <a:pPr marL="628650" lvl="1" indent="-171450" eaLnBrk="1" hangingPunct="1">
              <a:buFontTx/>
              <a:buChar char="•"/>
            </a:pPr>
            <a:r>
              <a:rPr lang="en-US" altLang="en-US" smtClean="0"/>
              <a:t>House boat</a:t>
            </a:r>
          </a:p>
          <a:p>
            <a:pPr marL="628650" lvl="1" indent="-171450" eaLnBrk="1" hangingPunct="1">
              <a:buFontTx/>
              <a:buChar char="•"/>
            </a:pPr>
            <a:r>
              <a:rPr lang="en-US" altLang="en-US" smtClean="0"/>
              <a:t>Mobile home</a:t>
            </a:r>
          </a:p>
          <a:p>
            <a:pPr marL="171450" indent="-171450" eaLnBrk="1" hangingPunct="1">
              <a:buFontTx/>
              <a:buChar char="•"/>
            </a:pPr>
            <a:r>
              <a:rPr lang="en-US" altLang="en-US" smtClean="0"/>
              <a:t>See Pub 544 Chapter 2, Capital Assets Defined for detail of IRS treatment.</a:t>
            </a:r>
          </a:p>
        </p:txBody>
      </p:sp>
    </p:spTree>
    <p:extLst>
      <p:ext uri="{BB962C8B-B14F-4D97-AF65-F5344CB8AC3E}">
        <p14:creationId xmlns:p14="http://schemas.microsoft.com/office/powerpoint/2010/main" val="39160935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80</a:t>
            </a:fld>
            <a:endParaRPr lang="en-US" altLang="en-US"/>
          </a:p>
        </p:txBody>
      </p:sp>
    </p:spTree>
    <p:extLst>
      <p:ext uri="{BB962C8B-B14F-4D97-AF65-F5344CB8AC3E}">
        <p14:creationId xmlns:p14="http://schemas.microsoft.com/office/powerpoint/2010/main" val="23041681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81</a:t>
            </a:fld>
            <a:endParaRPr lang="en-US" altLang="en-US"/>
          </a:p>
        </p:txBody>
      </p:sp>
    </p:spTree>
    <p:extLst>
      <p:ext uri="{BB962C8B-B14F-4D97-AF65-F5344CB8AC3E}">
        <p14:creationId xmlns:p14="http://schemas.microsoft.com/office/powerpoint/2010/main" val="12292002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82</a:t>
            </a:fld>
            <a:endParaRPr lang="en-US" altLang="en-US"/>
          </a:p>
        </p:txBody>
      </p:sp>
    </p:spTree>
    <p:extLst>
      <p:ext uri="{BB962C8B-B14F-4D97-AF65-F5344CB8AC3E}">
        <p14:creationId xmlns:p14="http://schemas.microsoft.com/office/powerpoint/2010/main" val="32982219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 benefit is determined by looking at Line 41 (not 43) of Form 1040. If this is negative, some of the loss carryover is not needed</a:t>
            </a:r>
            <a:r>
              <a:rPr lang="en-US" baseline="0" dirty="0" smtClean="0"/>
              <a:t> and will not be used up. The unneeded portion will carryover to the next year even though it shows on this year’s return.</a:t>
            </a:r>
            <a:endParaRPr lang="en-US"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83</a:t>
            </a:fld>
            <a:endParaRPr lang="en-US" altLang="en-US"/>
          </a:p>
        </p:txBody>
      </p:sp>
    </p:spTree>
    <p:extLst>
      <p:ext uri="{BB962C8B-B14F-4D97-AF65-F5344CB8AC3E}">
        <p14:creationId xmlns:p14="http://schemas.microsoft.com/office/powerpoint/2010/main" val="37538212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84</a:t>
            </a:fld>
            <a:endParaRPr lang="en-US" altLang="en-US"/>
          </a:p>
        </p:txBody>
      </p:sp>
    </p:spTree>
    <p:extLst>
      <p:ext uri="{BB962C8B-B14F-4D97-AF65-F5344CB8AC3E}">
        <p14:creationId xmlns:p14="http://schemas.microsoft.com/office/powerpoint/2010/main" val="24496720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85</a:t>
            </a:fld>
            <a:endParaRPr lang="en-US" altLang="en-US"/>
          </a:p>
        </p:txBody>
      </p:sp>
    </p:spTree>
    <p:extLst>
      <p:ext uri="{BB962C8B-B14F-4D97-AF65-F5344CB8AC3E}">
        <p14:creationId xmlns:p14="http://schemas.microsoft.com/office/powerpoint/2010/main" val="9330703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86</a:t>
            </a:fld>
            <a:endParaRPr lang="en-US" altLang="en-US"/>
          </a:p>
        </p:txBody>
      </p:sp>
    </p:spTree>
    <p:extLst>
      <p:ext uri="{BB962C8B-B14F-4D97-AF65-F5344CB8AC3E}">
        <p14:creationId xmlns:p14="http://schemas.microsoft.com/office/powerpoint/2010/main" val="11477995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Brokerage or mutual fund will do all of the accounting</a:t>
            </a:r>
          </a:p>
          <a:p>
            <a:r>
              <a:rPr lang="en-US" altLang="en-US" b="1" smtClean="0"/>
              <a:t>If not on a brokerage statement, remains OOS</a:t>
            </a:r>
          </a:p>
        </p:txBody>
      </p:sp>
    </p:spTree>
    <p:extLst>
      <p:ext uri="{BB962C8B-B14F-4D97-AF65-F5344CB8AC3E}">
        <p14:creationId xmlns:p14="http://schemas.microsoft.com/office/powerpoint/2010/main" val="813765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Brokerage or mutual fund will do all of the accounting if they report the wash sale to the taxpayer, whether or not they report it to the IRS</a:t>
            </a:r>
          </a:p>
        </p:txBody>
      </p:sp>
    </p:spTree>
    <p:extLst>
      <p:ext uri="{BB962C8B-B14F-4D97-AF65-F5344CB8AC3E}">
        <p14:creationId xmlns:p14="http://schemas.microsoft.com/office/powerpoint/2010/main" val="25243206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Emphasize:</a:t>
            </a:r>
          </a:p>
          <a:p>
            <a:pPr marL="171430" indent="-171430">
              <a:buFont typeface="Arial" panose="020B0604020202020204" pitchFamily="34" charset="0"/>
              <a:buChar char="•"/>
              <a:defRPr/>
            </a:pPr>
            <a:r>
              <a:rPr lang="en-US" altLang="en-US" dirty="0" smtClean="0"/>
              <a:t>Because only 50 shares were repurchased, the loss related to 50 shares is disallowed</a:t>
            </a:r>
          </a:p>
          <a:p>
            <a:pPr marL="171430" indent="-171430">
              <a:buFont typeface="Arial" panose="020B0604020202020204" pitchFamily="34" charset="0"/>
              <a:buChar char="•"/>
              <a:defRPr/>
            </a:pPr>
            <a:r>
              <a:rPr lang="en-US" altLang="en-US" dirty="0" smtClean="0"/>
              <a:t>The loss related to the other 150 shares is allowed</a:t>
            </a:r>
          </a:p>
        </p:txBody>
      </p:sp>
    </p:spTree>
    <p:extLst>
      <p:ext uri="{BB962C8B-B14F-4D97-AF65-F5344CB8AC3E}">
        <p14:creationId xmlns:p14="http://schemas.microsoft.com/office/powerpoint/2010/main" val="340207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t>Gold or other bullion would be considered a “collectible”</a:t>
            </a:r>
          </a:p>
          <a:p>
            <a:pPr marL="171450" indent="-171450">
              <a:buFontTx/>
              <a:buChar char="•"/>
            </a:pPr>
            <a:r>
              <a:rPr lang="en-US" altLang="en-US" dirty="0" smtClean="0"/>
              <a:t>Gold jewelry that is worn would not be a collectible</a:t>
            </a:r>
          </a:p>
          <a:p>
            <a:pPr marL="171450" indent="-171450">
              <a:buFontTx/>
              <a:buChar char="•"/>
            </a:pPr>
            <a:r>
              <a:rPr lang="en-US" altLang="en-US" dirty="0" smtClean="0"/>
              <a:t>Long-term gains on collectibles are taxed at 28% and are out of scope</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0535981E-2163-428D-AC6F-16FF566CE4DF}" type="slidenum">
              <a:rPr lang="en-US" altLang="en-US" smtClean="0">
                <a:cs typeface="Calibri" panose="020F0502020204030204" pitchFamily="34" charset="0"/>
              </a:rPr>
              <a:pPr>
                <a:spcBef>
                  <a:spcPct val="0"/>
                </a:spcBef>
              </a:pPr>
              <a:t>9</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8392922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t>Wash sales reported on 1099-B are in scope</a:t>
            </a:r>
          </a:p>
          <a:p>
            <a:pPr marL="171450" indent="-171450">
              <a:buFontTx/>
              <a:buChar char="•"/>
            </a:pPr>
            <a:r>
              <a:rPr lang="en-US" altLang="en-US" smtClean="0"/>
              <a:t>All other wash sale situations are out of scope</a:t>
            </a:r>
          </a:p>
          <a:p>
            <a:pPr marL="171450" indent="-171450">
              <a:buFontTx/>
              <a:buChar char="•"/>
            </a:pPr>
            <a:r>
              <a:rPr lang="en-US" altLang="en-US" smtClean="0"/>
              <a:t>In no event should a Counselor compute a wash sale loss for a taxpayer</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EA6F5009-94E0-4800-BFAB-36F2C79599E3}" type="slidenum">
              <a:rPr lang="en-US" altLang="en-US" smtClean="0">
                <a:cs typeface="Calibri" panose="020F0502020204030204" pitchFamily="34" charset="0"/>
              </a:rPr>
              <a:pPr>
                <a:spcBef>
                  <a:spcPct val="0"/>
                </a:spcBef>
              </a:pPr>
              <a:t>90</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1517882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Emphasize:</a:t>
            </a:r>
          </a:p>
          <a:p>
            <a:pPr marL="171430" indent="-171430">
              <a:buFont typeface="Arial" panose="020B0604020202020204" pitchFamily="34" charset="0"/>
              <a:buChar char="•"/>
              <a:defRPr/>
            </a:pPr>
            <a:r>
              <a:rPr lang="en-US" altLang="en-US" dirty="0" smtClean="0"/>
              <a:t>Because only 50 shares were repurchased, the loss related to 50 shares is disallowed</a:t>
            </a:r>
          </a:p>
          <a:p>
            <a:pPr marL="171430" indent="-171430">
              <a:buFont typeface="Arial" panose="020B0604020202020204" pitchFamily="34" charset="0"/>
              <a:buChar char="•"/>
              <a:defRPr/>
            </a:pPr>
            <a:r>
              <a:rPr lang="en-US" altLang="en-US" dirty="0" smtClean="0"/>
              <a:t>The loss related to the other 150 shares is allowed</a:t>
            </a:r>
          </a:p>
        </p:txBody>
      </p:sp>
    </p:spTree>
    <p:extLst>
      <p:ext uri="{BB962C8B-B14F-4D97-AF65-F5344CB8AC3E}">
        <p14:creationId xmlns:p14="http://schemas.microsoft.com/office/powerpoint/2010/main" val="39247437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92</a:t>
            </a:fld>
            <a:endParaRPr lang="en-US" altLang="en-US"/>
          </a:p>
        </p:txBody>
      </p:sp>
    </p:spTree>
    <p:extLst>
      <p:ext uri="{BB962C8B-B14F-4D97-AF65-F5344CB8AC3E}">
        <p14:creationId xmlns:p14="http://schemas.microsoft.com/office/powerpoint/2010/main" val="1649836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93</a:t>
            </a:fld>
            <a:endParaRPr lang="en-US" altLang="en-US"/>
          </a:p>
        </p:txBody>
      </p:sp>
    </p:spTree>
    <p:extLst>
      <p:ext uri="{BB962C8B-B14F-4D97-AF65-F5344CB8AC3E}">
        <p14:creationId xmlns:p14="http://schemas.microsoft.com/office/powerpoint/2010/main" val="28139926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060147CC-EB22-4A3A-8D0F-8AED7BB5563D}" type="slidenum">
              <a:rPr lang="en-US" altLang="en-US">
                <a:cs typeface="Calibri" panose="020F0502020204030204" pitchFamily="34" charset="0"/>
              </a:rPr>
              <a:pPr algn="r" eaLnBrk="1" hangingPunct="1">
                <a:spcBef>
                  <a:spcPct val="0"/>
                </a:spcBef>
              </a:pPr>
              <a:t>94</a:t>
            </a:fld>
            <a:endParaRPr lang="en-US" altLang="en-US" dirty="0">
              <a:cs typeface="Calibri" panose="020F0502020204030204"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850113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1F2DD731-D5B8-425C-AA87-A83FC7E851AF}" type="slidenum">
              <a:rPr lang="en-US" altLang="en-US" smtClean="0">
                <a:cs typeface="Calibri" panose="020F0502020204030204" pitchFamily="34" charset="0"/>
              </a:rPr>
              <a:pPr>
                <a:spcBef>
                  <a:spcPct val="0"/>
                </a:spcBef>
              </a:pPr>
              <a:t>95</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3463895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t>Usually, no more than 4 flavors of 8949 as very few “C” transactions are in scope; really, only sale of residence</a:t>
            </a: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9656F25-BFFF-48E5-B68E-0767F222EC1C}" type="slidenum">
              <a:rPr lang="en-US" altLang="en-US" smtClean="0">
                <a:cs typeface="Calibri" panose="020F0502020204030204" pitchFamily="34" charset="0"/>
              </a:rPr>
              <a:pPr>
                <a:spcBef>
                  <a:spcPct val="0"/>
                </a:spcBef>
              </a:pPr>
              <a:t>96</a:t>
            </a:fld>
            <a:endParaRPr lang="en-US" altLang="en-US" dirty="0" smtClean="0">
              <a:cs typeface="Calibri" panose="020F0502020204030204" pitchFamily="34" charset="0"/>
            </a:endParaRPr>
          </a:p>
        </p:txBody>
      </p:sp>
    </p:spTree>
    <p:extLst>
      <p:ext uri="{BB962C8B-B14F-4D97-AF65-F5344CB8AC3E}">
        <p14:creationId xmlns:p14="http://schemas.microsoft.com/office/powerpoint/2010/main" val="2971361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37C6D7A5-D1C4-4D1B-9B9A-57B37BA11EA9}" type="slidenum">
              <a:rPr lang="en-US" altLang="en-US">
                <a:cs typeface="Calibri" panose="020F0502020204030204" pitchFamily="34" charset="0"/>
              </a:rPr>
              <a:pPr algn="r" eaLnBrk="1" hangingPunct="1">
                <a:spcBef>
                  <a:spcPct val="0"/>
                </a:spcBef>
              </a:pPr>
              <a:t>97</a:t>
            </a:fld>
            <a:endParaRPr lang="en-US" altLang="en-US" dirty="0">
              <a:cs typeface="Calibri" panose="020F0502020204030204"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25539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98</a:t>
            </a:fld>
            <a:endParaRPr lang="en-US" altLang="en-US"/>
          </a:p>
        </p:txBody>
      </p:sp>
    </p:spTree>
    <p:extLst>
      <p:ext uri="{BB962C8B-B14F-4D97-AF65-F5344CB8AC3E}">
        <p14:creationId xmlns:p14="http://schemas.microsoft.com/office/powerpoint/2010/main" val="17621939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DB8139FC-8454-4DCC-AF21-58259B1053B9}" type="slidenum">
              <a:rPr lang="en-US" altLang="en-US">
                <a:cs typeface="Calibri" panose="020F0502020204030204" pitchFamily="34" charset="0"/>
              </a:rPr>
              <a:pPr algn="r" eaLnBrk="1" hangingPunct="1">
                <a:spcBef>
                  <a:spcPct val="0"/>
                </a:spcBef>
              </a:pPr>
              <a:t>99</a:t>
            </a:fld>
            <a:endParaRPr lang="en-US" altLang="en-US" dirty="0">
              <a:cs typeface="Calibri" panose="020F0502020204030204"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Emphasize</a:t>
            </a:r>
          </a:p>
          <a:p>
            <a:pPr eaLnBrk="1" hangingPunct="1"/>
            <a:r>
              <a:rPr lang="en-US" altLang="en-US" b="1" dirty="0" smtClean="0"/>
              <a:t>Reviewers should make sure carryover sheet is printed for the taxpayer’s copy</a:t>
            </a:r>
          </a:p>
        </p:txBody>
      </p:sp>
    </p:spTree>
    <p:extLst>
      <p:ext uri="{BB962C8B-B14F-4D97-AF65-F5344CB8AC3E}">
        <p14:creationId xmlns:p14="http://schemas.microsoft.com/office/powerpoint/2010/main" val="4004466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5925" y="5957888"/>
            <a:ext cx="46132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1122363"/>
            <a:ext cx="7162800" cy="2387600"/>
          </a:xfrm>
          <a:scene3d>
            <a:camera prst="orthographicFront"/>
            <a:lightRig rig="threePt" dir="t"/>
          </a:scene3d>
          <a:sp3d>
            <a:bevelT w="165100" prst="coolSlant"/>
          </a:sp3d>
        </p:spPr>
        <p:txBody>
          <a:bodyPr anchorCtr="0"/>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94408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CD72C349-D014-4633-AD31-112E8BCED269}" type="slidenum">
              <a:rPr lang="en-US" altLang="en-US" smtClean="0"/>
              <a:pPr>
                <a:defRPr/>
              </a:pPr>
              <a:t>‹#›</a:t>
            </a:fld>
            <a:endParaRPr lang="en-US" altLang="en-US"/>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030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2" name="Slide Number Placeholder 11"/>
          <p:cNvSpPr>
            <a:spLocks noGrp="1"/>
          </p:cNvSpPr>
          <p:nvPr>
            <p:ph type="sldNum" sz="quarter" idx="11"/>
          </p:nvPr>
        </p:nvSpPr>
        <p:spPr/>
        <p:txBody>
          <a:bodyPr/>
          <a:lstStyle/>
          <a:p>
            <a:pPr>
              <a:defRPr/>
            </a:pPr>
            <a:fld id="{ABAA7586-EAB5-4F1B-9909-4E554D94E52D}" type="slidenum">
              <a:rPr lang="en-US" altLang="en-US" smtClean="0"/>
              <a:pPr>
                <a:defRPr/>
              </a:pPr>
              <a:t>‹#›</a:t>
            </a:fld>
            <a:endParaRPr lang="en-US" altLang="en-US"/>
          </a:p>
        </p:txBody>
      </p:sp>
    </p:spTree>
    <p:extLst>
      <p:ext uri="{BB962C8B-B14F-4D97-AF65-F5344CB8AC3E}">
        <p14:creationId xmlns:p14="http://schemas.microsoft.com/office/powerpoint/2010/main" val="281558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10" name="Footer Placeholder 9"/>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1" name="Slide Number Placeholder 10"/>
          <p:cNvSpPr>
            <a:spLocks noGrp="1"/>
          </p:cNvSpPr>
          <p:nvPr>
            <p:ph type="sldNum" sz="quarter" idx="11"/>
          </p:nvPr>
        </p:nvSpPr>
        <p:spPr/>
        <p:txBody>
          <a:bodyPr/>
          <a:lstStyle/>
          <a:p>
            <a:pPr>
              <a:defRPr/>
            </a:pPr>
            <a:fld id="{E75BB25D-9EAF-46CA-BD4E-57979E36998F}" type="slidenum">
              <a:rPr lang="en-US" altLang="en-US" smtClean="0"/>
              <a:pPr>
                <a:defRPr/>
              </a:pPr>
              <a:t>‹#›</a:t>
            </a:fld>
            <a:endParaRPr lang="en-US" altLang="en-US"/>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504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pPr>
              <a:defRPr/>
            </a:pPr>
            <a:fld id="{03B5AFF7-D449-440D-9837-9D06DDE2EAB2}" type="slidenum">
              <a:rPr lang="en-US" altLang="en-US" smtClean="0"/>
              <a:pPr>
                <a:defRPr/>
              </a:pPr>
              <a:t>‹#›</a:t>
            </a:fld>
            <a:endParaRPr lang="en-US" alt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dirty="0" smtClean="0"/>
              <a:t>Edit Master text styles</a:t>
            </a:r>
          </a:p>
          <a:p>
            <a:pPr lvl="1"/>
            <a:r>
              <a:rPr lang="en-US" dirty="0"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122912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pPr>
              <a:defRPr/>
            </a:pPr>
            <a:fld id="{567A5797-0E6E-4FB9-B72F-02195A80F7DA}" type="slidenum">
              <a:rPr lang="en-US" altLang="en-US" smtClean="0"/>
              <a:pPr>
                <a:defRPr/>
              </a:pPr>
              <a:t>‹#›</a:t>
            </a:fld>
            <a:endParaRPr lang="en-US" alt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dirty="0"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119276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3EC3BAD6-F254-4C68-AFB5-6EB753C7FFB6}" type="slidenum">
              <a:rPr lang="en-US" altLang="en-US" smtClean="0"/>
              <a:pPr>
                <a:defRPr/>
              </a:pPr>
              <a:t>‹#›</a:t>
            </a:fld>
            <a:endParaRPr lang="en-US" altLang="en-US"/>
          </a:p>
        </p:txBody>
      </p:sp>
    </p:spTree>
    <p:extLst>
      <p:ext uri="{BB962C8B-B14F-4D97-AF65-F5344CB8AC3E}">
        <p14:creationId xmlns:p14="http://schemas.microsoft.com/office/powerpoint/2010/main" val="381606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5152D87E-0766-4C80-ACCC-D841EDFB637B}" type="slidenum">
              <a:rPr lang="en-US" altLang="en-US" smtClean="0"/>
              <a:pPr>
                <a:defRPr/>
              </a:pPr>
              <a:t>‹#›</a:t>
            </a:fld>
            <a:endParaRPr lang="en-US" altLang="en-US"/>
          </a:p>
        </p:txBody>
      </p:sp>
    </p:spTree>
    <p:extLst>
      <p:ext uri="{BB962C8B-B14F-4D97-AF65-F5344CB8AC3E}">
        <p14:creationId xmlns:p14="http://schemas.microsoft.com/office/powerpoint/2010/main" val="2758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6"/>
          <p:cNvSpPr>
            <a:spLocks noGrp="1"/>
          </p:cNvSpPr>
          <p:nvPr>
            <p:ph type="ftr" sz="quarter" idx="13"/>
          </p:nvPr>
        </p:nvSpPr>
        <p:spPr/>
        <p:txBody>
          <a:bodyPr/>
          <a:lstStyle>
            <a:lvl1pPr>
              <a:defRPr/>
            </a:lvl1pPr>
          </a:lstStyle>
          <a:p>
            <a:pPr>
              <a:defRPr/>
            </a:pPr>
            <a:r>
              <a:rPr lang="en-US" dirty="0" smtClean="0"/>
              <a:t>NTTC Training – TY2016</a:t>
            </a:r>
            <a:endParaRPr lang="en-US" dirty="0"/>
          </a:p>
        </p:txBody>
      </p:sp>
      <p:sp>
        <p:nvSpPr>
          <p:cNvPr id="6" name="Slide Number Placeholder 9"/>
          <p:cNvSpPr>
            <a:spLocks noGrp="1"/>
          </p:cNvSpPr>
          <p:nvPr>
            <p:ph type="sldNum" sz="quarter" idx="14"/>
          </p:nvPr>
        </p:nvSpPr>
        <p:spPr/>
        <p:txBody>
          <a:bodyPr/>
          <a:lstStyle>
            <a:lvl1pPr>
              <a:defRPr/>
            </a:lvl1pPr>
          </a:lstStyle>
          <a:p>
            <a:pPr>
              <a:defRPr/>
            </a:pPr>
            <a:fld id="{CD72C349-D014-4633-AD31-112E8BCED269}" type="slidenum">
              <a:rPr lang="en-US" altLang="en-US"/>
              <a:pPr>
                <a:defRPr/>
              </a:pPr>
              <a:t>‹#›</a:t>
            </a:fld>
            <a:endParaRPr lang="en-US" altLang="en-US"/>
          </a:p>
        </p:txBody>
      </p:sp>
    </p:spTree>
    <p:extLst>
      <p:ext uri="{BB962C8B-B14F-4D97-AF65-F5344CB8AC3E}">
        <p14:creationId xmlns:p14="http://schemas.microsoft.com/office/powerpoint/2010/main" val="413734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133600"/>
            <a:ext cx="386715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2133600"/>
            <a:ext cx="386715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Footer Placeholder 6"/>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6" name="Slide Number Placeholder 9"/>
          <p:cNvSpPr>
            <a:spLocks noGrp="1"/>
          </p:cNvSpPr>
          <p:nvPr>
            <p:ph type="sldNum" sz="quarter" idx="11"/>
          </p:nvPr>
        </p:nvSpPr>
        <p:spPr/>
        <p:txBody>
          <a:bodyPr/>
          <a:lstStyle>
            <a:lvl1pPr>
              <a:defRPr/>
            </a:lvl1pPr>
          </a:lstStyle>
          <a:p>
            <a:pPr>
              <a:defRPr/>
            </a:pPr>
            <a:fld id="{ABAA7586-EAB5-4F1B-9909-4E554D94E52D}" type="slidenum">
              <a:rPr lang="en-US" altLang="en-US"/>
              <a:pPr>
                <a:defRPr/>
              </a:pPr>
              <a:t>‹#›</a:t>
            </a:fld>
            <a:endParaRPr lang="en-US" altLang="en-US"/>
          </a:p>
        </p:txBody>
      </p:sp>
    </p:spTree>
    <p:extLst>
      <p:ext uri="{BB962C8B-B14F-4D97-AF65-F5344CB8AC3E}">
        <p14:creationId xmlns:p14="http://schemas.microsoft.com/office/powerpoint/2010/main" val="200740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2147888"/>
            <a:ext cx="3868737"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971799"/>
            <a:ext cx="3868737"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29150" y="2147888"/>
            <a:ext cx="38877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971800"/>
            <a:ext cx="3887788"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Footer Placeholder 6"/>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8" name="Slide Number Placeholder 9"/>
          <p:cNvSpPr>
            <a:spLocks noGrp="1"/>
          </p:cNvSpPr>
          <p:nvPr>
            <p:ph type="sldNum" sz="quarter" idx="11"/>
          </p:nvPr>
        </p:nvSpPr>
        <p:spPr/>
        <p:txBody>
          <a:bodyPr/>
          <a:lstStyle>
            <a:lvl1pPr>
              <a:defRPr/>
            </a:lvl1pPr>
          </a:lstStyle>
          <a:p>
            <a:pPr>
              <a:defRPr/>
            </a:pPr>
            <a:fld id="{E75BB25D-9EAF-46CA-BD4E-57979E36998F}" type="slidenum">
              <a:rPr lang="en-US" altLang="en-US"/>
              <a:pPr>
                <a:defRPr/>
              </a:pPr>
              <a:t>‹#›</a:t>
            </a:fld>
            <a:endParaRPr lang="en-US" altLang="en-US"/>
          </a:p>
        </p:txBody>
      </p:sp>
    </p:spTree>
    <p:extLst>
      <p:ext uri="{BB962C8B-B14F-4D97-AF65-F5344CB8AC3E}">
        <p14:creationId xmlns:p14="http://schemas.microsoft.com/office/powerpoint/2010/main" val="198970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609600" y="4114800"/>
            <a:ext cx="78867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4" name="Picture Placeholder 3"/>
          <p:cNvSpPr>
            <a:spLocks noGrp="1"/>
          </p:cNvSpPr>
          <p:nvPr>
            <p:ph type="pic" sz="quarter" idx="15"/>
          </p:nvPr>
        </p:nvSpPr>
        <p:spPr>
          <a:xfrm>
            <a:off x="609600" y="2141538"/>
            <a:ext cx="7886700" cy="18796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6"/>
          <p:cNvSpPr>
            <a:spLocks noGrp="1"/>
          </p:cNvSpPr>
          <p:nvPr>
            <p:ph type="ftr" sz="quarter" idx="16"/>
          </p:nvPr>
        </p:nvSpPr>
        <p:spPr/>
        <p:txBody>
          <a:bodyPr/>
          <a:lstStyle>
            <a:lvl1pPr>
              <a:defRPr/>
            </a:lvl1pPr>
          </a:lstStyle>
          <a:p>
            <a:pPr>
              <a:defRPr/>
            </a:pPr>
            <a:r>
              <a:rPr lang="en-US" dirty="0" smtClean="0"/>
              <a:t>NTTC Training – TY2016</a:t>
            </a:r>
            <a:endParaRPr lang="en-US" dirty="0"/>
          </a:p>
        </p:txBody>
      </p:sp>
      <p:sp>
        <p:nvSpPr>
          <p:cNvPr id="7" name="Slide Number Placeholder 9"/>
          <p:cNvSpPr>
            <a:spLocks noGrp="1"/>
          </p:cNvSpPr>
          <p:nvPr>
            <p:ph type="sldNum" sz="quarter" idx="17"/>
          </p:nvPr>
        </p:nvSpPr>
        <p:spPr/>
        <p:txBody>
          <a:bodyPr/>
          <a:lstStyle>
            <a:lvl1pPr>
              <a:defRPr/>
            </a:lvl1pPr>
          </a:lstStyle>
          <a:p>
            <a:pPr>
              <a:defRPr/>
            </a:pPr>
            <a:fld id="{03B5AFF7-D449-440D-9837-9D06DDE2EAB2}" type="slidenum">
              <a:rPr lang="en-US" altLang="en-US"/>
              <a:pPr>
                <a:defRPr/>
              </a:pPr>
              <a:t>‹#›</a:t>
            </a:fld>
            <a:endParaRPr lang="en-US" altLang="en-US"/>
          </a:p>
        </p:txBody>
      </p:sp>
    </p:spTree>
    <p:extLst>
      <p:ext uri="{BB962C8B-B14F-4D97-AF65-F5344CB8AC3E}">
        <p14:creationId xmlns:p14="http://schemas.microsoft.com/office/powerpoint/2010/main" val="191656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609600" y="4124158"/>
            <a:ext cx="7886700" cy="18796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14" name="Text Placeholder 5"/>
          <p:cNvSpPr>
            <a:spLocks noGrp="1"/>
          </p:cNvSpPr>
          <p:nvPr>
            <p:ph type="body" sz="quarter" idx="16"/>
          </p:nvPr>
        </p:nvSpPr>
        <p:spPr>
          <a:xfrm>
            <a:off x="609600" y="2141661"/>
            <a:ext cx="78867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5" name="Footer Placeholder 6"/>
          <p:cNvSpPr>
            <a:spLocks noGrp="1"/>
          </p:cNvSpPr>
          <p:nvPr>
            <p:ph type="ftr" sz="quarter" idx="17"/>
          </p:nvPr>
        </p:nvSpPr>
        <p:spPr/>
        <p:txBody>
          <a:bodyPr/>
          <a:lstStyle>
            <a:lvl1pPr>
              <a:defRPr/>
            </a:lvl1pPr>
          </a:lstStyle>
          <a:p>
            <a:pPr>
              <a:defRPr/>
            </a:pPr>
            <a:r>
              <a:rPr lang="en-US" dirty="0" smtClean="0"/>
              <a:t>NTTC Training – TY2016</a:t>
            </a:r>
            <a:endParaRPr lang="en-US" dirty="0"/>
          </a:p>
        </p:txBody>
      </p:sp>
      <p:sp>
        <p:nvSpPr>
          <p:cNvPr id="6" name="Slide Number Placeholder 9"/>
          <p:cNvSpPr>
            <a:spLocks noGrp="1"/>
          </p:cNvSpPr>
          <p:nvPr>
            <p:ph type="sldNum" sz="quarter" idx="18"/>
          </p:nvPr>
        </p:nvSpPr>
        <p:spPr/>
        <p:txBody>
          <a:bodyPr/>
          <a:lstStyle>
            <a:lvl1pPr>
              <a:defRPr/>
            </a:lvl1pPr>
          </a:lstStyle>
          <a:p>
            <a:pPr>
              <a:defRPr/>
            </a:pPr>
            <a:fld id="{567A5797-0E6E-4FB9-B72F-02195A80F7DA}" type="slidenum">
              <a:rPr lang="en-US" altLang="en-US"/>
              <a:pPr>
                <a:defRPr/>
              </a:pPr>
              <a:t>‹#›</a:t>
            </a:fld>
            <a:endParaRPr lang="en-US" altLang="en-US"/>
          </a:p>
        </p:txBody>
      </p:sp>
    </p:spTree>
    <p:extLst>
      <p:ext uri="{BB962C8B-B14F-4D97-AF65-F5344CB8AC3E}">
        <p14:creationId xmlns:p14="http://schemas.microsoft.com/office/powerpoint/2010/main" val="358026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6"/>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4" name="Slide Number Placeholder 9"/>
          <p:cNvSpPr>
            <a:spLocks noGrp="1"/>
          </p:cNvSpPr>
          <p:nvPr>
            <p:ph type="sldNum" sz="quarter" idx="11"/>
          </p:nvPr>
        </p:nvSpPr>
        <p:spPr/>
        <p:txBody>
          <a:bodyPr/>
          <a:lstStyle>
            <a:lvl1pPr>
              <a:defRPr/>
            </a:lvl1pPr>
          </a:lstStyle>
          <a:p>
            <a:pPr>
              <a:defRPr/>
            </a:pPr>
            <a:fld id="{3EC3BAD6-F254-4C68-AFB5-6EB753C7FFB6}" type="slidenum">
              <a:rPr lang="en-US" altLang="en-US"/>
              <a:pPr>
                <a:defRPr/>
              </a:pPr>
              <a:t>‹#›</a:t>
            </a:fld>
            <a:endParaRPr lang="en-US" altLang="en-US"/>
          </a:p>
        </p:txBody>
      </p:sp>
    </p:spTree>
    <p:extLst>
      <p:ext uri="{BB962C8B-B14F-4D97-AF65-F5344CB8AC3E}">
        <p14:creationId xmlns:p14="http://schemas.microsoft.com/office/powerpoint/2010/main" val="159399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3" name="Slide Number Placeholder 9"/>
          <p:cNvSpPr>
            <a:spLocks noGrp="1"/>
          </p:cNvSpPr>
          <p:nvPr>
            <p:ph type="sldNum" sz="quarter" idx="11"/>
          </p:nvPr>
        </p:nvSpPr>
        <p:spPr/>
        <p:txBody>
          <a:bodyPr/>
          <a:lstStyle>
            <a:lvl1pPr>
              <a:defRPr/>
            </a:lvl1pPr>
          </a:lstStyle>
          <a:p>
            <a:pPr>
              <a:defRPr/>
            </a:pPr>
            <a:fld id="{5152D87E-0766-4C80-ACCC-D841EDFB637B}" type="slidenum">
              <a:rPr lang="en-US" altLang="en-US"/>
              <a:pPr>
                <a:defRPr/>
              </a:pPr>
              <a:t>‹#›</a:t>
            </a:fld>
            <a:endParaRPr lang="en-US" altLang="en-US"/>
          </a:p>
        </p:txBody>
      </p:sp>
    </p:spTree>
    <p:extLst>
      <p:ext uri="{BB962C8B-B14F-4D97-AF65-F5344CB8AC3E}">
        <p14:creationId xmlns:p14="http://schemas.microsoft.com/office/powerpoint/2010/main" val="366053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119056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a:scene3d>
            <a:camera prst="orthographicFront"/>
            <a:lightRig rig="threePt" dir="t"/>
          </a:scene3d>
          <a:sp3d>
            <a:bevelT/>
          </a:sp3d>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628650" y="2133600"/>
            <a:ext cx="7886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Footer Placeholder 6"/>
          <p:cNvSpPr>
            <a:spLocks noGrp="1"/>
          </p:cNvSpPr>
          <p:nvPr>
            <p:ph type="ftr" sz="quarter" idx="3"/>
          </p:nvPr>
        </p:nvSpPr>
        <p:spPr>
          <a:xfrm>
            <a:off x="1493838" y="6213475"/>
            <a:ext cx="3451225"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Calibri" panose="020F0502020204030204" pitchFamily="34" charset="0"/>
              </a:defRPr>
            </a:lvl1pPr>
          </a:lstStyle>
          <a:p>
            <a:pPr>
              <a:defRPr/>
            </a:pPr>
            <a:r>
              <a:rPr lang="en-US" dirty="0" smtClean="0"/>
              <a:t>NTTC Training – TY2016</a:t>
            </a:r>
            <a:endParaRPr lang="en-US" dirty="0"/>
          </a:p>
        </p:txBody>
      </p:sp>
      <p:sp>
        <p:nvSpPr>
          <p:cNvPr id="10" name="Slide Number Placeholder 9"/>
          <p:cNvSpPr>
            <a:spLocks noGrp="1"/>
          </p:cNvSpPr>
          <p:nvPr>
            <p:ph type="sldNum" sz="quarter" idx="4"/>
          </p:nvPr>
        </p:nvSpPr>
        <p:spPr>
          <a:xfrm>
            <a:off x="628650" y="6213475"/>
            <a:ext cx="6350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Calibri" panose="020F0502020204030204" pitchFamily="34" charset="0"/>
              </a:defRPr>
            </a:lvl1pPr>
          </a:lstStyle>
          <a:p>
            <a:pPr>
              <a:defRPr/>
            </a:pPr>
            <a:fld id="{9A2B13C1-7BED-424B-AEB8-D7445DD9DDA5}" type="slidenum">
              <a:rPr lang="en-US" altLang="en-US" smtClean="0"/>
              <a:pPr>
                <a:defRPr/>
              </a:pPr>
              <a:t>‹#›</a:t>
            </a:fld>
            <a:endParaRPr lang="en-US" altLang="en-US" dirty="0"/>
          </a:p>
        </p:txBody>
      </p:sp>
      <p:pic>
        <p:nvPicPr>
          <p:cNvPr id="1030"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83263" y="6273800"/>
            <a:ext cx="27320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68" r:id="rId1"/>
    <p:sldLayoutId id="2147485361" r:id="rId2"/>
    <p:sldLayoutId id="2147485362" r:id="rId3"/>
    <p:sldLayoutId id="2147485363" r:id="rId4"/>
    <p:sldLayoutId id="2147485364" r:id="rId5"/>
    <p:sldLayoutId id="2147485365" r:id="rId6"/>
    <p:sldLayoutId id="2147485366" r:id="rId7"/>
    <p:sldLayoutId id="2147485367" r:id="rId8"/>
  </p:sldLayoutIdLst>
  <p:hf hdr="0" dt="0"/>
  <p:txStyles>
    <p:titleStyle>
      <a:lvl1pPr marL="55563" algn="l" rtl="0" eaLnBrk="0" fontAlgn="base" hangingPunct="0">
        <a:lnSpc>
          <a:spcPct val="90000"/>
        </a:lnSpc>
        <a:spcBef>
          <a:spcPct val="0"/>
        </a:spcBef>
        <a:spcAft>
          <a:spcPct val="0"/>
        </a:spcAft>
        <a:defRPr sz="4800" b="1" kern="1200">
          <a:solidFill>
            <a:schemeClr val="bg1"/>
          </a:solidFill>
          <a:latin typeface="+mn-lt"/>
          <a:ea typeface="Verdana" panose="020B0604030504040204" pitchFamily="34" charset="0"/>
          <a:cs typeface="Calibri" panose="020F0502020204030204" pitchFamily="34" charset="0"/>
        </a:defRPr>
      </a:lvl1pPr>
      <a:lvl2pPr marL="55563" algn="l" rtl="0" eaLnBrk="0" fontAlgn="base" hangingPunct="0">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2pPr>
      <a:lvl3pPr marL="55563" algn="l" rtl="0" eaLnBrk="0" fontAlgn="base" hangingPunct="0">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3pPr>
      <a:lvl4pPr marL="55563" algn="l" rtl="0" eaLnBrk="0" fontAlgn="base" hangingPunct="0">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4pPr>
      <a:lvl5pPr marL="55563" algn="l" rtl="0" eaLnBrk="0" fontAlgn="base" hangingPunct="0">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5pPr>
      <a:lvl6pPr marL="512763" algn="l" rtl="0" fontAlgn="base">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6pPr>
      <a:lvl7pPr marL="969963" algn="l" rtl="0" fontAlgn="base">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7pPr>
      <a:lvl8pPr marL="1427163" algn="l" rtl="0" fontAlgn="base">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8pPr>
      <a:lvl9pPr marL="1884363" algn="l" rtl="0" fontAlgn="base">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9pPr>
    </p:titleStyle>
    <p:bodyStyle>
      <a:lvl1pPr marL="344488" indent="-344488" algn="l" rtl="0" eaLnBrk="0" fontAlgn="base" hangingPunct="0">
        <a:spcBef>
          <a:spcPts val="1000"/>
        </a:spcBef>
        <a:spcAft>
          <a:spcPct val="0"/>
        </a:spcAft>
        <a:buClr>
          <a:srgbClr val="67202F"/>
        </a:buClr>
        <a:buSzPct val="90000"/>
        <a:buFont typeface="Calibri"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rtl="0" eaLnBrk="0" fontAlgn="base" hangingPunct="0">
        <a:spcBef>
          <a:spcPts val="500"/>
        </a:spcBef>
        <a:spcAft>
          <a:spcPct val="0"/>
        </a:spcAft>
        <a:buClr>
          <a:srgbClr val="984807"/>
        </a:buClr>
        <a:buFont typeface="Calibri"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rtl="0" eaLnBrk="0" fontAlgn="base" hangingPunct="0">
        <a:spcBef>
          <a:spcPts val="500"/>
        </a:spcBef>
        <a:spcAft>
          <a:spcPct val="0"/>
        </a:spcAft>
        <a:buClr>
          <a:srgbClr val="215968"/>
        </a:buClr>
        <a:buSzPct val="120000"/>
        <a:buFont typeface="Calibri"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spcBef>
          <a:spcPts val="500"/>
        </a:spcBef>
        <a:spcAft>
          <a:spcPct val="0"/>
        </a:spcAft>
        <a:buFont typeface="Arial"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spcBef>
          <a:spcPts val="500"/>
        </a:spcBef>
        <a:spcAft>
          <a:spcPct val="0"/>
        </a:spcAft>
        <a:buFont typeface="Arial"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54504" y="2133600"/>
            <a:ext cx="7543800" cy="38862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Calibri" panose="020F0502020204030204" pitchFamily="34" charset="0"/>
              </a:defRPr>
            </a:lvl1pPr>
          </a:lstStyle>
          <a:p>
            <a:pPr>
              <a:defRPr/>
            </a:pPr>
            <a:r>
              <a:rPr lang="en-US" dirty="0" smtClean="0"/>
              <a:t>NTTC Training – TY2016</a:t>
            </a:r>
            <a:endParaRPr lang="en-US" dirty="0"/>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cs typeface="Calibri" panose="020F0502020204030204" pitchFamily="34" charset="0"/>
              </a:defRPr>
            </a:lvl1pPr>
          </a:lstStyle>
          <a:p>
            <a:pPr>
              <a:defRPr/>
            </a:pPr>
            <a:fld id="{9A2B13C1-7BED-424B-AEB8-D7445DD9DDA5}" type="slidenum">
              <a:rPr lang="en-US" altLang="en-US" smtClean="0"/>
              <a:pPr>
                <a:defRPr/>
              </a:pPr>
              <a:t>‹#›</a:t>
            </a:fld>
            <a:endParaRPr lang="en-US" altLang="en-US"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3804039412"/>
      </p:ext>
    </p:extLst>
  </p:cSld>
  <p:clrMap bg1="lt1" tx1="dk1" bg2="lt2" tx2="dk2" accent1="accent1" accent2="accent2" accent3="accent3" accent4="accent4" accent5="accent5" accent6="accent6" hlink="hlink" folHlink="folHlink"/>
  <p:sldLayoutIdLst>
    <p:sldLayoutId id="2147485370" r:id="rId1"/>
    <p:sldLayoutId id="2147485371" r:id="rId2"/>
    <p:sldLayoutId id="2147485372" r:id="rId3"/>
    <p:sldLayoutId id="2147485373" r:id="rId4"/>
    <p:sldLayoutId id="2147485374" r:id="rId5"/>
    <p:sldLayoutId id="2147485375" r:id="rId6"/>
    <p:sldLayoutId id="2147485376" r:id="rId7"/>
    <p:sldLayoutId id="2147485377" r:id="rId8"/>
  </p:sldLayoutIdLst>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Calibri" panose="020F050202020403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44">
          <p15:clr>
            <a:srgbClr val="F26B43"/>
          </p15:clr>
        </p15:guide>
        <p15:guide id="2" pos="384">
          <p15:clr>
            <a:srgbClr val="F26B43"/>
          </p15:clr>
        </p15:guide>
        <p15:guide id="3" orient="horz" pos="1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6.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8.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20.xml"/><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8" Type="http://schemas.openxmlformats.org/officeDocument/2006/relationships/hyperlink" Target="http://www.irs.gov/Businesses/Small-Businesses-&amp;-Self-Employed/Sale-of-Residence-Real-Estate-Tax-Tips" TargetMode="External"/><Relationship Id="rId3" Type="http://schemas.openxmlformats.org/officeDocument/2006/relationships/hyperlink" Target="http://www.irs.gov/Help-&amp;-Resources/Tools-&amp;-FAQs/FAQs-for-Individuals/Frequently-Asked-Tax-Questions-&amp;-Answers/Capital-Gains,-Losses,-and-Sale-of-Home/Losses-(Homes,-Stocks,-Other-Property)/Losses-(Homes,-Stocks,-Other-Property)" TargetMode="External"/><Relationship Id="rId7" Type="http://schemas.openxmlformats.org/officeDocument/2006/relationships/hyperlink" Target="http://www.irs.gov/uac/Ten-Important-Facts-About-Capital-Gains-and-Losses" TargetMode="External"/><Relationship Id="rId2" Type="http://schemas.openxmlformats.org/officeDocument/2006/relationships/notesSlide" Target="../notesSlides/notesSlide125.xml"/><Relationship Id="rId1" Type="http://schemas.openxmlformats.org/officeDocument/2006/relationships/slideLayout" Target="../slideLayouts/slideLayout10.xml"/><Relationship Id="rId6" Type="http://schemas.openxmlformats.org/officeDocument/2006/relationships/hyperlink" Target="http://www.irs.gov/taxtopics/tc409.html" TargetMode="External"/><Relationship Id="rId5" Type="http://schemas.openxmlformats.org/officeDocument/2006/relationships/hyperlink" Target="http://www.irs.gov/Help-&amp;-Resources/Tools-&amp;-FAQs/FAQs-for-Individuals/Frequently-Asked-Tax-Questions-&amp;-Answers/Capital-Gains,-Losses,-and-Sale-of-Home/Stocks-(Options,-Splits,-Traders)" TargetMode="External"/><Relationship Id="rId4" Type="http://schemas.openxmlformats.org/officeDocument/2006/relationships/hyperlink" Target="http://www.irs.gov/Help-&amp;-Resources/Tools-&amp;-FAQs/FAQs-for-Individuals/Frequently-Asked-Tax-Questions-&amp;-Answers/Capital-Gains,-Losses,-and-Sale-of-Home/Mutual-Funds-(Costs,-Distributions,-etc.)/Mutual-Funds-(Costs,-Distributions,-etc.)" TargetMode="External"/><Relationship Id="rId9" Type="http://schemas.openxmlformats.org/officeDocument/2006/relationships/hyperlink" Target="https://www.irs.gov/pub/irs-pdf/p523.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10.xml"/><Relationship Id="rId5" Type="http://schemas.openxmlformats.org/officeDocument/2006/relationships/image" Target="../media/image16.wmf"/><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microsoft.com/office/2007/relationships/hdphoto" Target="../media/hdphoto3.wdp"/></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microsoft.com/office/2007/relationships/hdphoto" Target="../media/hdphoto4.wdp"/></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2"/>
          <p:cNvSpPr>
            <a:spLocks noGrp="1"/>
          </p:cNvSpPr>
          <p:nvPr>
            <p:ph type="ctrTitle"/>
          </p:nvPr>
        </p:nvSpPr>
        <p:spPr bwMode="auto">
          <a:xfrm>
            <a:off x="838200" y="1143000"/>
            <a:ext cx="7315200" cy="2593975"/>
          </a:xfrm>
        </p:spPr>
        <p:txBody>
          <a:bodyPr wrap="square" numCol="1" compatLnSpc="1">
            <a:prstTxWarp prst="textNoShape">
              <a:avLst/>
            </a:prstTxWarp>
          </a:bodyPr>
          <a:lstStyle/>
          <a:p>
            <a:pPr eaLnBrk="1" fontAlgn="auto" hangingPunct="1">
              <a:spcAft>
                <a:spcPts val="0"/>
              </a:spcAft>
              <a:defRPr/>
            </a:pPr>
            <a:r>
              <a:rPr lang="en-US" altLang="en-US" dirty="0" smtClean="0"/>
              <a:t>Capital Gain or Loss</a:t>
            </a:r>
          </a:p>
        </p:txBody>
      </p:sp>
      <p:sp>
        <p:nvSpPr>
          <p:cNvPr id="2051" name="Content Placeholder 1"/>
          <p:cNvSpPr>
            <a:spLocks noGrp="1"/>
          </p:cNvSpPr>
          <p:nvPr>
            <p:ph type="subTitle" idx="1"/>
          </p:nvPr>
        </p:nvSpPr>
        <p:spPr>
          <a:xfrm>
            <a:off x="76200" y="3962400"/>
            <a:ext cx="9067800" cy="2362200"/>
          </a:xfrm>
        </p:spPr>
        <p:txBody>
          <a:bodyPr rtlCol="0"/>
          <a:lstStyle/>
          <a:p>
            <a:pPr eaLnBrk="1" fontAlgn="auto" hangingPunct="1">
              <a:spcBef>
                <a:spcPts val="0"/>
              </a:spcBef>
              <a:spcAft>
                <a:spcPts val="0"/>
              </a:spcAft>
              <a:buClr>
                <a:schemeClr val="accent3">
                  <a:lumMod val="75000"/>
                </a:schemeClr>
              </a:buClr>
              <a:defRPr/>
            </a:pPr>
            <a:r>
              <a:rPr lang="en-US" altLang="en-US" dirty="0" smtClean="0"/>
              <a:t>	Form 1040 – Line 13</a:t>
            </a:r>
            <a:br>
              <a:rPr lang="en-US" altLang="en-US" dirty="0" smtClean="0"/>
            </a:br>
            <a:r>
              <a:rPr lang="en-US" altLang="en-US" dirty="0" smtClean="0"/>
              <a:t>	Pub 4012 – Tab D</a:t>
            </a:r>
            <a:br>
              <a:rPr lang="en-US" altLang="en-US" dirty="0" smtClean="0"/>
            </a:br>
            <a:r>
              <a:rPr lang="en-US" altLang="en-US" dirty="0" smtClean="0"/>
              <a:t>	Pub 4491 – Part 3 – Lesson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is a Transaction Reported</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10</a:t>
            </a:fld>
            <a:endParaRPr lang="en-US" altLang="en-US"/>
          </a:p>
        </p:txBody>
      </p:sp>
      <p:sp>
        <p:nvSpPr>
          <p:cNvPr id="12295" name="Content Placeholder 2"/>
          <p:cNvSpPr>
            <a:spLocks noGrp="1"/>
          </p:cNvSpPr>
          <p:nvPr>
            <p:ph sz="quarter" idx="12"/>
          </p:nvPr>
        </p:nvSpPr>
        <p:spPr/>
        <p:txBody>
          <a:bodyPr/>
          <a:lstStyle/>
          <a:p>
            <a:r>
              <a:rPr lang="en-US" altLang="en-US" dirty="0" smtClean="0"/>
              <a:t>When asset is sold</a:t>
            </a:r>
          </a:p>
          <a:p>
            <a:r>
              <a:rPr lang="en-US" altLang="en-US" dirty="0" smtClean="0"/>
              <a:t>When asset is otherwise disposed, such as</a:t>
            </a:r>
          </a:p>
          <a:p>
            <a:pPr lvl="1"/>
            <a:r>
              <a:rPr lang="en-US" altLang="en-US" dirty="0" smtClean="0"/>
              <a:t>When bond is redeemed</a:t>
            </a:r>
          </a:p>
          <a:p>
            <a:pPr lvl="1"/>
            <a:r>
              <a:rPr lang="en-US" altLang="en-US" dirty="0" smtClean="0"/>
              <a:t>When it is totally worthless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Sale of Principal Residence (“Main Home”)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100</a:t>
            </a:fld>
            <a:endParaRPr lang="en-US" altLang="en-US"/>
          </a:p>
        </p:txBody>
      </p:sp>
      <p:sp>
        <p:nvSpPr>
          <p:cNvPr id="112643" name="Content Placeholder 2"/>
          <p:cNvSpPr>
            <a:spLocks noGrp="1"/>
          </p:cNvSpPr>
          <p:nvPr>
            <p:ph sz="quarter" idx="12"/>
          </p:nvPr>
        </p:nvSpPr>
        <p:spPr/>
        <p:txBody>
          <a:bodyPr>
            <a:normAutofit fontScale="92500" lnSpcReduction="20000"/>
          </a:bodyPr>
          <a:lstStyle/>
          <a:p>
            <a:r>
              <a:rPr lang="en-US" altLang="en-US" dirty="0" smtClean="0"/>
              <a:t>Generally not a taxable event if:</a:t>
            </a:r>
          </a:p>
          <a:p>
            <a:pPr lvl="1"/>
            <a:r>
              <a:rPr lang="en-US" altLang="en-US" dirty="0" smtClean="0"/>
              <a:t>Residence was main home</a:t>
            </a:r>
          </a:p>
          <a:p>
            <a:pPr lvl="1"/>
            <a:r>
              <a:rPr lang="en-US" altLang="en-US" dirty="0" smtClean="0"/>
              <a:t>Taxpayer satisfies ownership and use tests</a:t>
            </a:r>
          </a:p>
          <a:p>
            <a:pPr lvl="1"/>
            <a:r>
              <a:rPr lang="en-US" altLang="en-US" dirty="0" smtClean="0"/>
              <a:t>Gain less than $250,000 ($500,000 MFJ)</a:t>
            </a:r>
          </a:p>
          <a:p>
            <a:pPr lvl="1"/>
            <a:r>
              <a:rPr lang="en-US" altLang="en-US" dirty="0" smtClean="0"/>
              <a:t>Taxpayer did not receive </a:t>
            </a:r>
            <a:br>
              <a:rPr lang="en-US" altLang="en-US" dirty="0" smtClean="0"/>
            </a:br>
            <a:r>
              <a:rPr lang="en-US" altLang="en-US" dirty="0" smtClean="0"/>
              <a:t>Form 1099-S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Interview – Sale of Principal Residence (“Main Home”)</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101</a:t>
            </a:fld>
            <a:endParaRPr lang="en-US" altLang="en-US"/>
          </a:p>
        </p:txBody>
      </p:sp>
      <p:sp>
        <p:nvSpPr>
          <p:cNvPr id="113668" name="Content Placeholder 2"/>
          <p:cNvSpPr>
            <a:spLocks noGrp="1"/>
          </p:cNvSpPr>
          <p:nvPr>
            <p:ph sz="quarter" idx="12"/>
          </p:nvPr>
        </p:nvSpPr>
        <p:spPr/>
        <p:txBody>
          <a:bodyPr>
            <a:normAutofit fontScale="85000" lnSpcReduction="10000"/>
          </a:bodyPr>
          <a:lstStyle/>
          <a:p>
            <a:r>
              <a:rPr lang="en-US" altLang="en-US" dirty="0" smtClean="0"/>
              <a:t>Ever rented out or claimed home office?</a:t>
            </a:r>
          </a:p>
          <a:p>
            <a:r>
              <a:rPr lang="en-US" altLang="en-US" dirty="0" smtClean="0"/>
              <a:t>How long owned? </a:t>
            </a:r>
          </a:p>
          <a:p>
            <a:r>
              <a:rPr lang="en-US" altLang="en-US" dirty="0" smtClean="0"/>
              <a:t>Used as main residence? How long? </a:t>
            </a:r>
          </a:p>
          <a:p>
            <a:r>
              <a:rPr lang="en-US" altLang="en-US" dirty="0" smtClean="0"/>
              <a:t>Does taxpayer have net sales price?</a:t>
            </a:r>
          </a:p>
          <a:p>
            <a:r>
              <a:rPr lang="en-US" altLang="en-US" dirty="0" smtClean="0"/>
              <a:t>Does taxpayer have cost information?</a:t>
            </a:r>
          </a:p>
          <a:p>
            <a:pPr marL="569913" lvl="1" indent="0">
              <a:buNone/>
            </a:pPr>
            <a:r>
              <a:rPr lang="en-US" altLang="en-US" dirty="0" smtClean="0"/>
              <a:t>Including improvements to the property?</a:t>
            </a:r>
          </a:p>
        </p:txBody>
      </p:sp>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957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6324" y="1066800"/>
            <a:ext cx="16891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Main Home Basis Quiz</a:t>
            </a:r>
            <a:endParaRPr lang="en-US" dirty="0"/>
          </a:p>
        </p:txBody>
      </p:sp>
      <p:sp>
        <p:nvSpPr>
          <p:cNvPr id="3" name="Content Placeholder 2"/>
          <p:cNvSpPr>
            <a:spLocks noGrp="1"/>
          </p:cNvSpPr>
          <p:nvPr>
            <p:ph sz="quarter" idx="12"/>
          </p:nvPr>
        </p:nvSpPr>
        <p:spPr>
          <a:xfrm>
            <a:off x="914400" y="1812925"/>
            <a:ext cx="7391400" cy="4102100"/>
          </a:xfrm>
        </p:spPr>
        <p:txBody>
          <a:bodyPr rtlCol="0">
            <a:noAutofit/>
          </a:bodyPr>
          <a:lstStyle/>
          <a:p>
            <a:pPr marL="0" indent="0" eaLnBrk="1" fontAlgn="auto" hangingPunct="1">
              <a:spcBef>
                <a:spcPts val="1200"/>
              </a:spcBef>
              <a:spcAft>
                <a:spcPts val="0"/>
              </a:spcAft>
              <a:buClr>
                <a:schemeClr val="accent3">
                  <a:lumMod val="75000"/>
                </a:schemeClr>
              </a:buClr>
              <a:buFont typeface="Calibri" pitchFamily="34" charset="0"/>
              <a:buNone/>
              <a:defRPr/>
            </a:pPr>
            <a:r>
              <a:rPr lang="en-US" sz="2800" dirty="0" smtClean="0"/>
              <a:t>Can this be added to basis?</a:t>
            </a:r>
          </a:p>
          <a:p>
            <a:pPr eaLnBrk="1" fontAlgn="auto" hangingPunct="1">
              <a:spcBef>
                <a:spcPts val="1200"/>
              </a:spcBef>
              <a:spcAft>
                <a:spcPts val="0"/>
              </a:spcAft>
              <a:buClr>
                <a:schemeClr val="accent2">
                  <a:lumMod val="50000"/>
                </a:schemeClr>
              </a:buClr>
              <a:defRPr/>
            </a:pPr>
            <a:r>
              <a:rPr lang="en-US" sz="2800" dirty="0" smtClean="0"/>
              <a:t>Kitchen remodel?</a:t>
            </a:r>
          </a:p>
          <a:p>
            <a:pPr eaLnBrk="1" fontAlgn="auto" hangingPunct="1">
              <a:spcBef>
                <a:spcPts val="1200"/>
              </a:spcBef>
              <a:spcAft>
                <a:spcPts val="0"/>
              </a:spcAft>
              <a:buClr>
                <a:schemeClr val="accent2">
                  <a:lumMod val="50000"/>
                </a:schemeClr>
              </a:buClr>
              <a:defRPr/>
            </a:pPr>
            <a:r>
              <a:rPr lang="en-US" sz="2800" dirty="0" smtClean="0"/>
              <a:t>Fixing a leaky pipe?</a:t>
            </a:r>
          </a:p>
          <a:p>
            <a:pPr eaLnBrk="1" fontAlgn="auto" hangingPunct="1">
              <a:spcBef>
                <a:spcPts val="1200"/>
              </a:spcBef>
              <a:spcAft>
                <a:spcPts val="0"/>
              </a:spcAft>
              <a:buClr>
                <a:schemeClr val="accent2">
                  <a:lumMod val="50000"/>
                </a:schemeClr>
              </a:buClr>
              <a:defRPr/>
            </a:pPr>
            <a:r>
              <a:rPr lang="en-US" sz="2800" dirty="0" smtClean="0"/>
              <a:t>New roof?</a:t>
            </a:r>
          </a:p>
          <a:p>
            <a:pPr eaLnBrk="1" fontAlgn="auto" hangingPunct="1">
              <a:spcBef>
                <a:spcPts val="1200"/>
              </a:spcBef>
              <a:spcAft>
                <a:spcPts val="0"/>
              </a:spcAft>
              <a:buClr>
                <a:schemeClr val="accent2">
                  <a:lumMod val="50000"/>
                </a:schemeClr>
              </a:buClr>
              <a:defRPr/>
            </a:pPr>
            <a:r>
              <a:rPr lang="en-US" sz="2800" dirty="0" smtClean="0"/>
              <a:t>2nd new roof? </a:t>
            </a:r>
          </a:p>
        </p:txBody>
      </p:sp>
      <p:sp>
        <p:nvSpPr>
          <p:cNvPr id="6" name="TextBox 5"/>
          <p:cNvSpPr txBox="1">
            <a:spLocks noChangeArrowheads="1"/>
          </p:cNvSpPr>
          <p:nvPr/>
        </p:nvSpPr>
        <p:spPr bwMode="auto">
          <a:xfrm>
            <a:off x="2971800" y="3560763"/>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lgn="ctr" eaLnBrk="1" hangingPunct="1">
              <a:spcBef>
                <a:spcPct val="0"/>
              </a:spcBef>
              <a:buClrTx/>
              <a:buSzTx/>
              <a:buFontTx/>
              <a:buNone/>
            </a:pPr>
            <a:r>
              <a:rPr lang="en-US" altLang="en-US" sz="2800" dirty="0">
                <a:solidFill>
                  <a:srgbClr val="0000FF"/>
                </a:solidFill>
                <a:cs typeface="Calibri" panose="020F0502020204030204" pitchFamily="34" charset="0"/>
              </a:rPr>
              <a:t>Yes</a:t>
            </a:r>
          </a:p>
        </p:txBody>
      </p:sp>
      <p:sp>
        <p:nvSpPr>
          <p:cNvPr id="7" name="TextBox 6"/>
          <p:cNvSpPr txBox="1">
            <a:spLocks noChangeArrowheads="1"/>
          </p:cNvSpPr>
          <p:nvPr/>
        </p:nvSpPr>
        <p:spPr bwMode="auto">
          <a:xfrm>
            <a:off x="4262438" y="2406650"/>
            <a:ext cx="914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lgn="ctr" eaLnBrk="1" hangingPunct="1">
              <a:spcBef>
                <a:spcPct val="0"/>
              </a:spcBef>
              <a:buClrTx/>
              <a:buSzTx/>
              <a:buFontTx/>
              <a:buNone/>
            </a:pPr>
            <a:r>
              <a:rPr lang="en-US" altLang="en-US" sz="2800" dirty="0">
                <a:solidFill>
                  <a:srgbClr val="0000FF"/>
                </a:solidFill>
                <a:cs typeface="Calibri" panose="020F0502020204030204" pitchFamily="34" charset="0"/>
              </a:rPr>
              <a:t>Yes</a:t>
            </a:r>
          </a:p>
        </p:txBody>
      </p:sp>
      <p:sp>
        <p:nvSpPr>
          <p:cNvPr id="8" name="TextBox 7"/>
          <p:cNvSpPr txBox="1">
            <a:spLocks noChangeArrowheads="1"/>
          </p:cNvSpPr>
          <p:nvPr/>
        </p:nvSpPr>
        <p:spPr bwMode="auto">
          <a:xfrm>
            <a:off x="4572000" y="2982913"/>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lgn="ctr" eaLnBrk="1" hangingPunct="1">
              <a:spcBef>
                <a:spcPct val="0"/>
              </a:spcBef>
              <a:buClrTx/>
              <a:buSzTx/>
              <a:buFontTx/>
              <a:buNone/>
            </a:pPr>
            <a:r>
              <a:rPr lang="en-US" altLang="en-US" sz="2800" dirty="0">
                <a:solidFill>
                  <a:srgbClr val="0000FF"/>
                </a:solidFill>
                <a:cs typeface="Calibri" panose="020F0502020204030204" pitchFamily="34" charset="0"/>
              </a:rPr>
              <a:t>No</a:t>
            </a:r>
          </a:p>
        </p:txBody>
      </p:sp>
      <p:sp>
        <p:nvSpPr>
          <p:cNvPr id="12" name="TextBox 11"/>
          <p:cNvSpPr txBox="1">
            <a:spLocks noChangeArrowheads="1"/>
          </p:cNvSpPr>
          <p:nvPr/>
        </p:nvSpPr>
        <p:spPr bwMode="auto">
          <a:xfrm>
            <a:off x="3276600" y="4138613"/>
            <a:ext cx="502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lgn="ctr" eaLnBrk="1" hangingPunct="1">
              <a:spcBef>
                <a:spcPct val="0"/>
              </a:spcBef>
              <a:buClrTx/>
              <a:buSzTx/>
              <a:buFontTx/>
              <a:buNone/>
            </a:pPr>
            <a:r>
              <a:rPr lang="en-US" altLang="en-US" sz="2800" dirty="0">
                <a:solidFill>
                  <a:srgbClr val="0000FF"/>
                </a:solidFill>
                <a:cs typeface="Calibri" panose="020F0502020204030204" pitchFamily="34" charset="0"/>
              </a:rPr>
              <a:t>Remove cost of 1</a:t>
            </a:r>
            <a:r>
              <a:rPr lang="en-US" altLang="en-US" sz="2800" baseline="30000" dirty="0">
                <a:solidFill>
                  <a:srgbClr val="0000FF"/>
                </a:solidFill>
                <a:cs typeface="Calibri" panose="020F0502020204030204" pitchFamily="34" charset="0"/>
              </a:rPr>
              <a:t>st</a:t>
            </a:r>
            <a:r>
              <a:rPr lang="en-US" altLang="en-US" sz="2800" dirty="0">
                <a:solidFill>
                  <a:srgbClr val="0000FF"/>
                </a:solidFill>
                <a:cs typeface="Calibri" panose="020F0502020204030204" pitchFamily="34" charset="0"/>
              </a:rPr>
              <a:t>, add 2</a:t>
            </a:r>
            <a:r>
              <a:rPr lang="en-US" altLang="en-US" sz="2800" baseline="30000" dirty="0">
                <a:solidFill>
                  <a:srgbClr val="0000FF"/>
                </a:solidFill>
                <a:cs typeface="Calibri" panose="020F0502020204030204" pitchFamily="34" charset="0"/>
              </a:rPr>
              <a:t>nd</a:t>
            </a:r>
            <a:endParaRPr lang="en-US" altLang="en-US" sz="2800" dirty="0">
              <a:solidFill>
                <a:srgbClr val="0000FF"/>
              </a:solidFill>
              <a:cs typeface="Calibri" panose="020F0502020204030204" pitchFamily="34" charset="0"/>
            </a:endParaRPr>
          </a:p>
        </p:txBody>
      </p:sp>
      <p:sp>
        <p:nvSpPr>
          <p:cNvPr id="13" name="5-Point Star 12"/>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Footer Placeholder 4"/>
          <p:cNvSpPr>
            <a:spLocks noGrp="1"/>
          </p:cNvSpPr>
          <p:nvPr>
            <p:ph type="ftr" sz="quarter" idx="10"/>
          </p:nvPr>
        </p:nvSpPr>
        <p:spPr/>
        <p:txBody>
          <a:body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pPr>
              <a:defRPr/>
            </a:pPr>
            <a:fld id="{CD72C349-D014-4633-AD31-112E8BCED269}" type="slidenum">
              <a:rPr lang="en-US" altLang="en-US" smtClean="0"/>
              <a:pPr>
                <a:defRPr/>
              </a:pPr>
              <a:t>102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Sale of Main Home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103</a:t>
            </a:fld>
            <a:endParaRPr lang="en-US" altLang="en-US"/>
          </a:p>
        </p:txBody>
      </p:sp>
      <p:sp>
        <p:nvSpPr>
          <p:cNvPr id="111623" name="Content Placeholder 2"/>
          <p:cNvSpPr>
            <a:spLocks noGrp="1"/>
          </p:cNvSpPr>
          <p:nvPr>
            <p:ph sz="quarter" idx="12"/>
          </p:nvPr>
        </p:nvSpPr>
        <p:spPr/>
        <p:txBody>
          <a:bodyPr/>
          <a:lstStyle/>
          <a:p>
            <a:r>
              <a:rPr lang="en-US" altLang="en-US" dirty="0" smtClean="0"/>
              <a:t>Report on tax return if</a:t>
            </a:r>
          </a:p>
          <a:p>
            <a:pPr lvl="1"/>
            <a:r>
              <a:rPr lang="en-US" altLang="en-US" dirty="0" smtClean="0"/>
              <a:t>Any part of gain is taxable</a:t>
            </a:r>
          </a:p>
          <a:p>
            <a:pPr lvl="1"/>
            <a:r>
              <a:rPr lang="en-US" altLang="en-US" dirty="0" smtClean="0"/>
              <a:t>Any time Form 1099-S is received</a:t>
            </a:r>
          </a:p>
        </p:txBody>
      </p:sp>
      <p:sp>
        <p:nvSpPr>
          <p:cNvPr id="111624" name="TextBox 3"/>
          <p:cNvSpPr txBox="1">
            <a:spLocks noChangeArrowheads="1"/>
          </p:cNvSpPr>
          <p:nvPr/>
        </p:nvSpPr>
        <p:spPr bwMode="auto">
          <a:xfrm>
            <a:off x="6094413" y="1828800"/>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2400" dirty="0">
                <a:solidFill>
                  <a:srgbClr val="0070C0"/>
                </a:solidFill>
                <a:cs typeface="Calibri" panose="020F0502020204030204" pitchFamily="34" charset="0"/>
              </a:rPr>
              <a:t>Pub 4491 P </a:t>
            </a:r>
            <a:r>
              <a:rPr lang="en-US" altLang="en-US" sz="2400" dirty="0" smtClean="0">
                <a:solidFill>
                  <a:srgbClr val="0070C0"/>
                </a:solidFill>
                <a:cs typeface="Calibri" panose="020F0502020204030204" pitchFamily="34" charset="0"/>
              </a:rPr>
              <a:t>11-11</a:t>
            </a:r>
            <a:endParaRPr lang="en-US" altLang="en-US" sz="2400" dirty="0">
              <a:solidFill>
                <a:srgbClr val="0070C0"/>
              </a:solidFill>
              <a:cs typeface="Calibri" panose="020F0502020204030204" pitchFamily="34" charset="0"/>
            </a:endParaRPr>
          </a:p>
        </p:txBody>
      </p:sp>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Main Home</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104</a:t>
            </a:fld>
            <a:endParaRPr lang="en-US" altLang="en-US"/>
          </a:p>
        </p:txBody>
      </p:sp>
      <p:sp>
        <p:nvSpPr>
          <p:cNvPr id="116739" name="Content Placeholder 2"/>
          <p:cNvSpPr>
            <a:spLocks noGrp="1"/>
          </p:cNvSpPr>
          <p:nvPr>
            <p:ph sz="quarter" idx="12"/>
          </p:nvPr>
        </p:nvSpPr>
        <p:spPr/>
        <p:txBody>
          <a:bodyPr>
            <a:normAutofit lnSpcReduction="10000"/>
          </a:bodyPr>
          <a:lstStyle/>
          <a:p>
            <a:r>
              <a:rPr lang="en-US" altLang="en-US" dirty="0" smtClean="0"/>
              <a:t>Where taxpayer lives most of the time</a:t>
            </a:r>
          </a:p>
          <a:p>
            <a:r>
              <a:rPr lang="en-US" altLang="en-US" dirty="0" smtClean="0"/>
              <a:t>Can be houseboat, mobile home, condo or co-op</a:t>
            </a:r>
          </a:p>
          <a:p>
            <a:r>
              <a:rPr lang="en-US" altLang="en-US" dirty="0" smtClean="0"/>
              <a:t>Must have cooking, sleeping and bathroom facilities</a:t>
            </a:r>
          </a:p>
        </p:txBody>
      </p:sp>
      <p:pic>
        <p:nvPicPr>
          <p:cNvPr id="11264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90600"/>
            <a:ext cx="18415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Home</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105</a:t>
            </a:fld>
            <a:endParaRPr lang="en-US" altLang="en-US"/>
          </a:p>
        </p:txBody>
      </p:sp>
      <p:sp>
        <p:nvSpPr>
          <p:cNvPr id="113671" name="Content Placeholder 2"/>
          <p:cNvSpPr>
            <a:spLocks noGrp="1"/>
          </p:cNvSpPr>
          <p:nvPr>
            <p:ph sz="quarter" idx="12"/>
          </p:nvPr>
        </p:nvSpPr>
        <p:spPr/>
        <p:txBody>
          <a:bodyPr/>
          <a:lstStyle/>
          <a:p>
            <a:r>
              <a:rPr lang="en-US" altLang="en-US" dirty="0" smtClean="0"/>
              <a:t>If more than one home, main home is one taxpayer lives in most of the time</a:t>
            </a:r>
          </a:p>
          <a:p>
            <a:r>
              <a:rPr lang="en-US" altLang="en-US" dirty="0" smtClean="0"/>
              <a:t>Taxpayer cannot simply “choose”</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Sale of Main Home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106</a:t>
            </a:fld>
            <a:endParaRPr lang="en-US" altLang="en-US"/>
          </a:p>
        </p:txBody>
      </p:sp>
      <p:sp>
        <p:nvSpPr>
          <p:cNvPr id="114695" name="Content Placeholder 2"/>
          <p:cNvSpPr>
            <a:spLocks noGrp="1"/>
          </p:cNvSpPr>
          <p:nvPr>
            <p:ph sz="quarter" idx="12"/>
          </p:nvPr>
        </p:nvSpPr>
        <p:spPr/>
        <p:txBody>
          <a:bodyPr/>
          <a:lstStyle/>
          <a:p>
            <a:r>
              <a:rPr lang="en-US" altLang="en-US" dirty="0" smtClean="0"/>
              <a:t>Exclusion of gain</a:t>
            </a:r>
          </a:p>
          <a:p>
            <a:pPr lvl="1"/>
            <a:r>
              <a:rPr lang="en-US" altLang="en-US" dirty="0" smtClean="0"/>
              <a:t>Up to $250,000 ($500,000 MFJ)</a:t>
            </a:r>
          </a:p>
          <a:p>
            <a:pPr lvl="1"/>
            <a:r>
              <a:rPr lang="en-US" altLang="en-US" dirty="0" smtClean="0"/>
              <a:t>Must meet both tests:</a:t>
            </a:r>
          </a:p>
          <a:p>
            <a:pPr marL="1087438" lvl="2" indent="0">
              <a:buNone/>
            </a:pPr>
            <a:r>
              <a:rPr lang="en-US" altLang="en-US" dirty="0" smtClean="0"/>
              <a:t>Ownership</a:t>
            </a:r>
          </a:p>
          <a:p>
            <a:pPr marL="1087438" lvl="2" indent="0">
              <a:buNone/>
            </a:pPr>
            <a:r>
              <a:rPr lang="en-US" altLang="en-US" dirty="0" smtClean="0"/>
              <a:t>Use</a:t>
            </a:r>
          </a:p>
        </p:txBody>
      </p:sp>
      <p:pic>
        <p:nvPicPr>
          <p:cNvPr id="1146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5750" y="152400"/>
            <a:ext cx="13906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Sale of Main Home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107</a:t>
            </a:fld>
            <a:endParaRPr lang="en-US" altLang="en-US"/>
          </a:p>
        </p:txBody>
      </p:sp>
      <p:sp>
        <p:nvSpPr>
          <p:cNvPr id="84995" name="Content Placeholder 2"/>
          <p:cNvSpPr>
            <a:spLocks noGrp="1"/>
          </p:cNvSpPr>
          <p:nvPr>
            <p:ph sz="quarter" idx="12"/>
          </p:nvPr>
        </p:nvSpPr>
        <p:spPr/>
        <p:txBody>
          <a:bodyPr>
            <a:normAutofit fontScale="85000" lnSpcReduction="20000"/>
          </a:bodyPr>
          <a:lstStyle/>
          <a:p>
            <a:r>
              <a:rPr lang="en-US" altLang="en-US" dirty="0" smtClean="0"/>
              <a:t>During 5 years ending with date of sale:</a:t>
            </a:r>
          </a:p>
          <a:p>
            <a:pPr lvl="1"/>
            <a:r>
              <a:rPr lang="en-US" altLang="en-US" dirty="0" smtClean="0"/>
              <a:t>Ownership test:</a:t>
            </a:r>
          </a:p>
          <a:p>
            <a:pPr marL="1087438" lvl="2" indent="0">
              <a:buNone/>
            </a:pPr>
            <a:r>
              <a:rPr lang="en-US" altLang="en-US" dirty="0" smtClean="0"/>
              <a:t>Owned the home for at least two years </a:t>
            </a:r>
          </a:p>
          <a:p>
            <a:pPr lvl="1"/>
            <a:r>
              <a:rPr lang="en-US" altLang="en-US" dirty="0" smtClean="0"/>
              <a:t>Use test:</a:t>
            </a:r>
          </a:p>
          <a:p>
            <a:pPr marL="1087438" lvl="2" indent="0">
              <a:buNone/>
            </a:pPr>
            <a:r>
              <a:rPr lang="en-US" altLang="en-US" dirty="0" smtClean="0"/>
              <a:t>Lived in home as main home for at least two years</a:t>
            </a:r>
          </a:p>
          <a:p>
            <a:r>
              <a:rPr lang="en-US" altLang="en-US" dirty="0" smtClean="0"/>
              <a:t>The two-year periods do not have to be continuous nor overlapping </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of Main Home</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108</a:t>
            </a:fld>
            <a:endParaRPr lang="en-US" altLang="en-US"/>
          </a:p>
        </p:txBody>
      </p:sp>
      <p:sp>
        <p:nvSpPr>
          <p:cNvPr id="116743" name="Content Placeholder 2"/>
          <p:cNvSpPr>
            <a:spLocks noGrp="1"/>
          </p:cNvSpPr>
          <p:nvPr>
            <p:ph sz="quarter" idx="12"/>
          </p:nvPr>
        </p:nvSpPr>
        <p:spPr/>
        <p:txBody>
          <a:bodyPr/>
          <a:lstStyle/>
          <a:p>
            <a:r>
              <a:rPr lang="en-US" altLang="en-US" dirty="0" smtClean="0"/>
              <a:t>Cannot claim another exclusion within two years of prior exclusion</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Sale of Main Home – </a:t>
            </a:r>
            <a:br>
              <a:rPr lang="en-US" altLang="en-US" dirty="0" smtClean="0"/>
            </a:br>
            <a:r>
              <a:rPr lang="en-US" altLang="en-US" dirty="0" smtClean="0"/>
              <a:t>Married Taxpayers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109</a:t>
            </a:fld>
            <a:endParaRPr lang="en-US" altLang="en-US"/>
          </a:p>
        </p:txBody>
      </p:sp>
      <p:sp>
        <p:nvSpPr>
          <p:cNvPr id="107523" name="Content Placeholder 2"/>
          <p:cNvSpPr>
            <a:spLocks noGrp="1"/>
          </p:cNvSpPr>
          <p:nvPr>
            <p:ph sz="quarter" idx="12"/>
          </p:nvPr>
        </p:nvSpPr>
        <p:spPr/>
        <p:txBody>
          <a:bodyPr>
            <a:normAutofit fontScale="85000" lnSpcReduction="20000"/>
          </a:bodyPr>
          <a:lstStyle/>
          <a:p>
            <a:r>
              <a:rPr lang="en-US" altLang="en-US" dirty="0" smtClean="0"/>
              <a:t>Married taxpayers’ $500,000 exclusion</a:t>
            </a:r>
          </a:p>
          <a:p>
            <a:pPr lvl="1"/>
            <a:r>
              <a:rPr lang="en-US" altLang="en-US" dirty="0" smtClean="0"/>
              <a:t>Must file joint return </a:t>
            </a:r>
          </a:p>
          <a:p>
            <a:pPr lvl="1"/>
            <a:r>
              <a:rPr lang="en-US" altLang="en-US" dirty="0" smtClean="0"/>
              <a:t>Either spouse meets ownership test </a:t>
            </a:r>
          </a:p>
          <a:p>
            <a:pPr lvl="1"/>
            <a:r>
              <a:rPr lang="en-US" altLang="en-US" dirty="0" smtClean="0"/>
              <a:t>Both individuals meet use test </a:t>
            </a:r>
          </a:p>
          <a:p>
            <a:pPr lvl="1"/>
            <a:r>
              <a:rPr lang="en-US" altLang="en-US" dirty="0" smtClean="0"/>
              <a:t>Neither one excluded gain in two years before sale of current home</a:t>
            </a:r>
          </a:p>
          <a:p>
            <a:r>
              <a:rPr lang="en-US" altLang="en-US" dirty="0" smtClean="0"/>
              <a:t>Otherwise, use test to see if one spouse qualifies for $250,000 exclusion</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Transaction Is Not Reported</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11</a:t>
            </a:fld>
            <a:endParaRPr lang="en-US" altLang="en-US"/>
          </a:p>
        </p:txBody>
      </p:sp>
      <p:sp>
        <p:nvSpPr>
          <p:cNvPr id="18435" name="Content Placeholder 2"/>
          <p:cNvSpPr>
            <a:spLocks noGrp="1"/>
          </p:cNvSpPr>
          <p:nvPr>
            <p:ph sz="quarter" idx="12"/>
          </p:nvPr>
        </p:nvSpPr>
        <p:spPr/>
        <p:txBody>
          <a:bodyPr>
            <a:normAutofit lnSpcReduction="10000"/>
          </a:bodyPr>
          <a:lstStyle/>
          <a:p>
            <a:r>
              <a:rPr lang="en-US" altLang="en-US" dirty="0" smtClean="0"/>
              <a:t>Not reported if not a “sale or exchange”</a:t>
            </a:r>
          </a:p>
          <a:p>
            <a:pPr lvl="1"/>
            <a:r>
              <a:rPr lang="en-US" altLang="en-US" dirty="0" smtClean="0"/>
              <a:t>A gift is not sale or exchange</a:t>
            </a:r>
          </a:p>
          <a:p>
            <a:pPr lvl="1"/>
            <a:r>
              <a:rPr lang="en-US" altLang="en-US" dirty="0" smtClean="0"/>
              <a:t>Donation to charity is not sale or exchange</a:t>
            </a:r>
          </a:p>
          <a:p>
            <a:pPr lvl="1"/>
            <a:r>
              <a:rPr lang="en-US" altLang="en-US" dirty="0" smtClean="0"/>
              <a:t>Bequest to heir is not sale or exchange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Sale of Main Home – </a:t>
            </a:r>
            <a:br>
              <a:rPr lang="en-US" altLang="en-US" dirty="0" smtClean="0"/>
            </a:br>
            <a:r>
              <a:rPr lang="en-US" altLang="en-US" dirty="0" smtClean="0"/>
              <a:t>Surviving Spouse</a:t>
            </a:r>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110</a:t>
            </a:fld>
            <a:endParaRPr lang="en-US" altLang="en-US"/>
          </a:p>
        </p:txBody>
      </p:sp>
      <p:sp>
        <p:nvSpPr>
          <p:cNvPr id="3" name="Content Placeholder 2"/>
          <p:cNvSpPr>
            <a:spLocks noGrp="1"/>
          </p:cNvSpPr>
          <p:nvPr>
            <p:ph sz="quarter" idx="12"/>
          </p:nvPr>
        </p:nvSpPr>
        <p:spPr/>
        <p:txBody>
          <a:bodyPr>
            <a:normAutofit fontScale="85000" lnSpcReduction="10000"/>
          </a:bodyPr>
          <a:lstStyle/>
          <a:p>
            <a:r>
              <a:rPr lang="en-US" dirty="0" smtClean="0"/>
              <a:t>Unmarried surviving spouse </a:t>
            </a:r>
          </a:p>
          <a:p>
            <a:r>
              <a:rPr lang="en-US" dirty="0" smtClean="0"/>
              <a:t>Can claim exclusion up to $500,000</a:t>
            </a:r>
          </a:p>
          <a:p>
            <a:r>
              <a:rPr lang="en-US" dirty="0" smtClean="0"/>
              <a:t>Sale must occur no later than two years after date of spouse’s death</a:t>
            </a:r>
          </a:p>
          <a:p>
            <a:pPr marL="0" indent="0">
              <a:buNone/>
            </a:pPr>
            <a:r>
              <a:rPr lang="en-US" u="sng" dirty="0" smtClean="0"/>
              <a:t>AND</a:t>
            </a:r>
          </a:p>
          <a:p>
            <a:r>
              <a:rPr lang="en-US" dirty="0" smtClean="0"/>
              <a:t>The Married Taxpayer conditions were met immediately before the death</a:t>
            </a:r>
            <a:endParaRPr lang="en-US" dirty="0"/>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Sale of Main Home – </a:t>
            </a:r>
            <a:br>
              <a:rPr lang="en-US" altLang="en-US" dirty="0" smtClean="0"/>
            </a:br>
            <a:r>
              <a:rPr lang="en-US" altLang="en-US" dirty="0" smtClean="0"/>
              <a:t>Surviving Spouse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111</a:t>
            </a:fld>
            <a:endParaRPr lang="en-US" altLang="en-US"/>
          </a:p>
        </p:txBody>
      </p:sp>
      <p:sp>
        <p:nvSpPr>
          <p:cNvPr id="123907" name="Content Placeholder 2"/>
          <p:cNvSpPr>
            <a:spLocks noGrp="1"/>
          </p:cNvSpPr>
          <p:nvPr>
            <p:ph sz="quarter" idx="12"/>
          </p:nvPr>
        </p:nvSpPr>
        <p:spPr/>
        <p:txBody>
          <a:bodyPr>
            <a:normAutofit fontScale="92500"/>
          </a:bodyPr>
          <a:lstStyle/>
          <a:p>
            <a:r>
              <a:rPr lang="en-US" altLang="en-US" dirty="0" smtClean="0"/>
              <a:t>Basis in surviving spouse’s hands (assuming survivor now owns all)</a:t>
            </a:r>
          </a:p>
          <a:p>
            <a:r>
              <a:rPr lang="en-US" altLang="en-US" dirty="0" smtClean="0"/>
              <a:t>Depends on whether separate property or community property</a:t>
            </a:r>
          </a:p>
          <a:p>
            <a:r>
              <a:rPr lang="en-US" altLang="en-US" dirty="0" smtClean="0"/>
              <a:t>Depends on how property was titled</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of Main Home</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112</a:t>
            </a:fld>
            <a:endParaRPr lang="en-US" altLang="en-US"/>
          </a:p>
        </p:txBody>
      </p:sp>
      <p:sp>
        <p:nvSpPr>
          <p:cNvPr id="120839" name="Content Placeholder 2"/>
          <p:cNvSpPr>
            <a:spLocks noGrp="1"/>
          </p:cNvSpPr>
          <p:nvPr>
            <p:ph sz="quarter" idx="12"/>
          </p:nvPr>
        </p:nvSpPr>
        <p:spPr/>
        <p:txBody>
          <a:bodyPr/>
          <a:lstStyle/>
          <a:p>
            <a:r>
              <a:rPr lang="en-US" altLang="en-US" dirty="0" smtClean="0"/>
              <a:t>Special rules for military, intelligence and Peace Corp personnel</a:t>
            </a:r>
          </a:p>
          <a:p>
            <a:pPr lvl="1"/>
            <a:r>
              <a:rPr lang="en-US" altLang="en-US" dirty="0" smtClean="0"/>
              <a:t>Suspension of 5-yr rule </a:t>
            </a:r>
          </a:p>
          <a:p>
            <a:pPr lvl="1"/>
            <a:r>
              <a:rPr lang="en-US" altLang="en-US" dirty="0" smtClean="0"/>
              <a:t>See Pub 4491 Page 127</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of Main Home</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113</a:t>
            </a:fld>
            <a:endParaRPr lang="en-US" altLang="en-US"/>
          </a:p>
        </p:txBody>
      </p:sp>
      <p:sp>
        <p:nvSpPr>
          <p:cNvPr id="121863" name="Content Placeholder 2"/>
          <p:cNvSpPr>
            <a:spLocks noGrp="1"/>
          </p:cNvSpPr>
          <p:nvPr>
            <p:ph sz="quarter" idx="12"/>
          </p:nvPr>
        </p:nvSpPr>
        <p:spPr/>
        <p:txBody>
          <a:bodyPr/>
          <a:lstStyle/>
          <a:p>
            <a:r>
              <a:rPr lang="en-US" altLang="en-US" dirty="0" smtClean="0"/>
              <a:t>Special rule</a:t>
            </a:r>
          </a:p>
          <a:p>
            <a:pPr lvl="1"/>
            <a:r>
              <a:rPr lang="en-US" altLang="en-US" dirty="0" smtClean="0"/>
              <a:t>Home is considered used as home during short-term absences (even if rented out)</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of Main Home</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114</a:t>
            </a:fld>
            <a:endParaRPr lang="en-US" altLang="en-US"/>
          </a:p>
        </p:txBody>
      </p:sp>
      <p:sp>
        <p:nvSpPr>
          <p:cNvPr id="126979" name="Content Placeholder 2"/>
          <p:cNvSpPr>
            <a:spLocks noGrp="1"/>
          </p:cNvSpPr>
          <p:nvPr>
            <p:ph sz="quarter" idx="12"/>
          </p:nvPr>
        </p:nvSpPr>
        <p:spPr/>
        <p:txBody>
          <a:bodyPr>
            <a:normAutofit fontScale="92500"/>
          </a:bodyPr>
          <a:lstStyle/>
          <a:p>
            <a:r>
              <a:rPr lang="en-US" altLang="en-US" dirty="0" smtClean="0"/>
              <a:t>Special rule if tests not met due to</a:t>
            </a:r>
          </a:p>
          <a:p>
            <a:pPr lvl="1"/>
            <a:r>
              <a:rPr lang="en-US" altLang="en-US" dirty="0" smtClean="0"/>
              <a:t>Change of employment</a:t>
            </a:r>
          </a:p>
          <a:p>
            <a:pPr lvl="1"/>
            <a:r>
              <a:rPr lang="en-US" altLang="en-US" dirty="0" smtClean="0"/>
              <a:t>Unforeseen circumstances (e.g. health)</a:t>
            </a:r>
          </a:p>
          <a:p>
            <a:r>
              <a:rPr lang="en-US" altLang="en-US" dirty="0" smtClean="0"/>
              <a:t>Reduced exclusion possible</a:t>
            </a:r>
          </a:p>
          <a:p>
            <a:pPr lvl="1">
              <a:buFont typeface="Wingdings" panose="05000000000000000000" pitchFamily="2" charset="2"/>
              <a:buChar char="Ø"/>
            </a:pPr>
            <a:r>
              <a:rPr lang="en-US" altLang="en-US" dirty="0" smtClean="0"/>
              <a:t>Out of scope</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Sale of Main Home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115</a:t>
            </a:fld>
            <a:endParaRPr lang="en-US" altLang="en-US"/>
          </a:p>
        </p:txBody>
      </p:sp>
      <p:sp>
        <p:nvSpPr>
          <p:cNvPr id="128003" name="Content Placeholder 2"/>
          <p:cNvSpPr>
            <a:spLocks noGrp="1"/>
          </p:cNvSpPr>
          <p:nvPr>
            <p:ph sz="quarter" idx="12"/>
          </p:nvPr>
        </p:nvSpPr>
        <p:spPr/>
        <p:txBody>
          <a:bodyPr>
            <a:normAutofit fontScale="85000" lnSpcReduction="20000"/>
          </a:bodyPr>
          <a:lstStyle/>
          <a:p>
            <a:r>
              <a:rPr lang="en-US" altLang="en-US" dirty="0" smtClean="0"/>
              <a:t>Figuring gain or loss</a:t>
            </a:r>
          </a:p>
          <a:p>
            <a:pPr lvl="1"/>
            <a:r>
              <a:rPr lang="en-US" altLang="en-US" dirty="0" smtClean="0"/>
              <a:t>Amount realized (on sale)</a:t>
            </a:r>
          </a:p>
          <a:p>
            <a:pPr lvl="1"/>
            <a:r>
              <a:rPr lang="en-US" altLang="en-US" dirty="0" smtClean="0"/>
              <a:t>Determining (cost) basis</a:t>
            </a:r>
          </a:p>
          <a:p>
            <a:pPr lvl="1"/>
            <a:r>
              <a:rPr lang="en-US" altLang="en-US" dirty="0" smtClean="0"/>
              <a:t>Maximum exclusion</a:t>
            </a:r>
          </a:p>
          <a:p>
            <a:r>
              <a:rPr lang="en-US" altLang="en-US" dirty="0" smtClean="0"/>
              <a:t>Taxpayer needs to provide sale price and basis information</a:t>
            </a:r>
          </a:p>
          <a:p>
            <a:r>
              <a:rPr lang="en-US" altLang="en-US" dirty="0" smtClean="0"/>
              <a:t>Remember inherited property basis rules</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Sale of Home Quiz</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116</a:t>
            </a:fld>
            <a:endParaRPr lang="en-US" altLang="en-US"/>
          </a:p>
        </p:txBody>
      </p:sp>
      <p:sp>
        <p:nvSpPr>
          <p:cNvPr id="113667" name="Rectangle 3"/>
          <p:cNvSpPr>
            <a:spLocks noGrp="1" noChangeArrowheads="1"/>
          </p:cNvSpPr>
          <p:nvPr>
            <p:ph sz="quarter" idx="12"/>
          </p:nvPr>
        </p:nvSpPr>
        <p:spPr/>
        <p:txBody>
          <a:bodyPr>
            <a:normAutofit fontScale="70000" lnSpcReduction="20000"/>
          </a:bodyPr>
          <a:lstStyle/>
          <a:p>
            <a:r>
              <a:rPr lang="en-US" altLang="en-US" dirty="0" smtClean="0"/>
              <a:t>John purchased a condo in 2004 and lived in it until 2016 (when he put it up for sale)</a:t>
            </a:r>
          </a:p>
          <a:p>
            <a:r>
              <a:rPr lang="en-US" altLang="en-US" dirty="0" smtClean="0"/>
              <a:t>Jane was divorced in 2005 and has lived in her home since then until</a:t>
            </a:r>
          </a:p>
          <a:p>
            <a:r>
              <a:rPr lang="en-US" altLang="en-US" dirty="0" smtClean="0"/>
              <a:t>John and Jane married in 2015 and began living together in Jane’s home</a:t>
            </a:r>
          </a:p>
          <a:p>
            <a:r>
              <a:rPr lang="en-US" altLang="en-US" dirty="0" smtClean="0"/>
              <a:t>John sold his condo in 2016 for a $300,000 gain</a:t>
            </a:r>
          </a:p>
          <a:p>
            <a:r>
              <a:rPr lang="en-US" altLang="en-US" dirty="0" smtClean="0"/>
              <a:t>Does John qualify to exclude the gain if MFJ?</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Sale of Home Quiz Answer</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117</a:t>
            </a:fld>
            <a:endParaRPr lang="en-US" altLang="en-US"/>
          </a:p>
        </p:txBody>
      </p:sp>
      <p:sp>
        <p:nvSpPr>
          <p:cNvPr id="114691" name="Rectangle 3"/>
          <p:cNvSpPr>
            <a:spLocks noGrp="1" noChangeArrowheads="1"/>
          </p:cNvSpPr>
          <p:nvPr>
            <p:ph sz="quarter" idx="12"/>
          </p:nvPr>
        </p:nvSpPr>
        <p:spPr/>
        <p:txBody>
          <a:bodyPr>
            <a:normAutofit fontScale="92500" lnSpcReduction="20000"/>
          </a:bodyPr>
          <a:lstStyle/>
          <a:p>
            <a:r>
              <a:rPr lang="en-US" altLang="en-US" dirty="0" smtClean="0"/>
              <a:t>Does John qualify to exclude the gain if MFJ?</a:t>
            </a:r>
          </a:p>
          <a:p>
            <a:pPr lvl="1"/>
            <a:r>
              <a:rPr lang="en-US" altLang="en-US" dirty="0" smtClean="0"/>
              <a:t>Ownership test – yes, owned since 2004</a:t>
            </a:r>
          </a:p>
          <a:p>
            <a:pPr lvl="1"/>
            <a:r>
              <a:rPr lang="en-US" altLang="en-US" dirty="0" smtClean="0"/>
              <a:t>Use test – yes for John; but was not Jane’s main home for 2 years during 5 years preceding sale </a:t>
            </a:r>
          </a:p>
          <a:p>
            <a:pPr lvl="1"/>
            <a:r>
              <a:rPr lang="en-US" altLang="en-US" dirty="0" smtClean="0"/>
              <a:t>So can exclude up to $250,000 only</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of Main Home Input</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118</a:t>
            </a:fld>
            <a:endParaRPr lang="en-US" altLang="en-US"/>
          </a:p>
        </p:txBody>
      </p:sp>
      <p:sp>
        <p:nvSpPr>
          <p:cNvPr id="115717" name="Content Placeholder 6"/>
          <p:cNvSpPr>
            <a:spLocks noGrp="1"/>
          </p:cNvSpPr>
          <p:nvPr>
            <p:ph sz="quarter" idx="12"/>
          </p:nvPr>
        </p:nvSpPr>
        <p:spPr/>
        <p:txBody>
          <a:bodyPr>
            <a:normAutofit fontScale="77500" lnSpcReduction="20000"/>
          </a:bodyPr>
          <a:lstStyle/>
          <a:p>
            <a:r>
              <a:rPr lang="en-US" altLang="en-US" dirty="0" smtClean="0"/>
              <a:t>In TaxSlayer open: </a:t>
            </a:r>
          </a:p>
          <a:p>
            <a:pPr marL="1027113" lvl="2" indent="0">
              <a:buNone/>
            </a:pPr>
            <a:r>
              <a:rPr lang="en-US" altLang="en-US" dirty="0" smtClean="0"/>
              <a:t>“Sale of Home Worksheet”</a:t>
            </a:r>
          </a:p>
          <a:p>
            <a:pPr lvl="1"/>
            <a:r>
              <a:rPr lang="en-US" altLang="en-US" dirty="0" smtClean="0"/>
              <a:t>Taxpayer answers the </a:t>
            </a:r>
          </a:p>
          <a:p>
            <a:pPr marL="1027113" lvl="2" indent="0">
              <a:buNone/>
            </a:pPr>
            <a:r>
              <a:rPr lang="en-US" altLang="en-US" sz="2800" dirty="0" smtClean="0"/>
              <a:t>“Basic Information about Your Home”</a:t>
            </a:r>
          </a:p>
          <a:p>
            <a:pPr lvl="1"/>
            <a:r>
              <a:rPr lang="en-US" altLang="en-US" dirty="0" smtClean="0"/>
              <a:t>If necessary taxpayer answers the </a:t>
            </a:r>
          </a:p>
          <a:p>
            <a:pPr marL="1027113" lvl="2" indent="0">
              <a:buNone/>
            </a:pPr>
            <a:r>
              <a:rPr lang="en-US" altLang="en-US" sz="2800" dirty="0" smtClean="0"/>
              <a:t>“Adjustments to the Sale Worksheet”</a:t>
            </a:r>
          </a:p>
          <a:p>
            <a:pPr marL="512763" indent="-457200"/>
            <a:r>
              <a:rPr lang="en-US" altLang="en-US" sz="3600" dirty="0" smtClean="0"/>
              <a:t>TaxSlayer adds to “Print PDF” (if necessary):</a:t>
            </a:r>
          </a:p>
          <a:p>
            <a:pPr marL="1027113" lvl="1" indent="-457200"/>
            <a:r>
              <a:rPr lang="en-US" altLang="en-US" sz="3200" dirty="0" smtClean="0"/>
              <a:t>Schedule D Sale of Home Worksheet</a:t>
            </a:r>
          </a:p>
          <a:p>
            <a:pPr marL="1027113" lvl="1" indent="-457200"/>
            <a:r>
              <a:rPr lang="en-US" altLang="en-US" sz="3200" dirty="0" smtClean="0"/>
              <a:t>Form 8949 (Box F checked with adjustment code H)</a:t>
            </a:r>
          </a:p>
          <a:p>
            <a:endParaRPr lang="en-US" altLang="en-US" dirty="0" smtClean="0"/>
          </a:p>
          <a:p>
            <a:endParaRPr lang="en-US" altLang="en-US" dirty="0" smtClean="0"/>
          </a:p>
          <a:p>
            <a:endParaRPr lang="en-US" altLang="en-US" dirty="0" smtClean="0"/>
          </a:p>
        </p:txBody>
      </p:sp>
      <p:pic>
        <p:nvPicPr>
          <p:cNvPr id="12698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247485"/>
            <a:ext cx="13239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5-Point Star 13"/>
          <p:cNvSpPr/>
          <p:nvPr/>
        </p:nvSpPr>
        <p:spPr>
          <a:xfrm>
            <a:off x="8311493" y="140083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7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7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7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71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571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71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57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of Personal Residence</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119</a:t>
            </a:fld>
            <a:endParaRPr lang="en-US" altLang="en-US"/>
          </a:p>
        </p:txBody>
      </p:sp>
      <p:sp>
        <p:nvSpPr>
          <p:cNvPr id="132099" name="Content Placeholder 2"/>
          <p:cNvSpPr>
            <a:spLocks noGrp="1"/>
          </p:cNvSpPr>
          <p:nvPr>
            <p:ph sz="quarter" idx="12"/>
          </p:nvPr>
        </p:nvSpPr>
        <p:spPr/>
        <p:txBody>
          <a:bodyPr>
            <a:normAutofit fontScale="92500" lnSpcReduction="10000"/>
          </a:bodyPr>
          <a:lstStyle/>
          <a:p>
            <a:r>
              <a:rPr lang="en-US" altLang="en-US" dirty="0" smtClean="0"/>
              <a:t>What if not “main home”</a:t>
            </a:r>
          </a:p>
          <a:p>
            <a:pPr lvl="1"/>
            <a:r>
              <a:rPr lang="en-US" altLang="en-US" dirty="0" smtClean="0"/>
              <a:t>No exclusion</a:t>
            </a:r>
          </a:p>
          <a:p>
            <a:pPr lvl="1"/>
            <a:r>
              <a:rPr lang="en-US" altLang="en-US" dirty="0" smtClean="0"/>
              <a:t>Any gain is taxable</a:t>
            </a:r>
          </a:p>
          <a:p>
            <a:pPr lvl="1"/>
            <a:r>
              <a:rPr lang="en-US" altLang="en-US" dirty="0" smtClean="0"/>
              <a:t>Any loss is not deductible</a:t>
            </a:r>
          </a:p>
          <a:p>
            <a:r>
              <a:rPr lang="en-US" altLang="en-US" dirty="0" smtClean="0"/>
              <a:t>Residences that have NEVER been rented out or used in a business are in scope</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is a Transaction Reported</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CD72C349-D014-4633-AD31-112E8BCED269}" type="slidenum">
              <a:rPr lang="en-US" altLang="en-US" smtClean="0"/>
              <a:pPr/>
              <a:t>12</a:t>
            </a:fld>
            <a:endParaRPr lang="en-US" altLang="en-US"/>
          </a:p>
        </p:txBody>
      </p:sp>
      <p:sp>
        <p:nvSpPr>
          <p:cNvPr id="22531" name="Content Placeholder 2"/>
          <p:cNvSpPr>
            <a:spLocks noGrp="1"/>
          </p:cNvSpPr>
          <p:nvPr>
            <p:ph sz="quarter" idx="12"/>
          </p:nvPr>
        </p:nvSpPr>
        <p:spPr/>
        <p:txBody>
          <a:bodyPr/>
          <a:lstStyle/>
          <a:p>
            <a:r>
              <a:rPr lang="en-US" altLang="en-US" dirty="0" smtClean="0"/>
              <a:t>Exception for certain stock-for-stock transactions</a:t>
            </a:r>
          </a:p>
          <a:p>
            <a:pPr lvl="1"/>
            <a:r>
              <a:rPr lang="en-US" altLang="en-US" dirty="0" smtClean="0"/>
              <a:t>Mergers, spin-offs, split-ups, etc.</a:t>
            </a:r>
          </a:p>
          <a:p>
            <a:pPr lvl="1"/>
            <a:r>
              <a:rPr lang="en-US" altLang="en-US" dirty="0" smtClean="0"/>
              <a:t>Payer will advise shareholders and report only that which must be reported</a:t>
            </a:r>
          </a:p>
        </p:txBody>
      </p:sp>
      <p:sp>
        <p:nvSpPr>
          <p:cNvPr id="5" name="5-Point Star 4"/>
          <p:cNvSpPr/>
          <p:nvPr/>
        </p:nvSpPr>
        <p:spPr>
          <a:xfrm>
            <a:off x="8229600" y="304800"/>
            <a:ext cx="6858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Review: </a:t>
            </a:r>
            <a:br>
              <a:rPr lang="en-US" dirty="0" smtClean="0"/>
            </a:br>
            <a:r>
              <a:rPr lang="en-US" dirty="0" smtClean="0"/>
              <a:t>Capital Gain or Loss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120</a:t>
            </a:fld>
            <a:endParaRPr lang="en-US" altLang="en-US"/>
          </a:p>
        </p:txBody>
      </p:sp>
      <p:sp>
        <p:nvSpPr>
          <p:cNvPr id="133123" name="Content Placeholder 2"/>
          <p:cNvSpPr>
            <a:spLocks noGrp="1"/>
          </p:cNvSpPr>
          <p:nvPr>
            <p:ph sz="quarter" idx="12"/>
          </p:nvPr>
        </p:nvSpPr>
        <p:spPr/>
        <p:txBody>
          <a:bodyPr>
            <a:normAutofit fontScale="62500" lnSpcReduction="20000"/>
          </a:bodyPr>
          <a:lstStyle/>
          <a:p>
            <a:r>
              <a:rPr lang="en-US" altLang="en-US" dirty="0" smtClean="0"/>
              <a:t>Verify all transactions entered correctly</a:t>
            </a:r>
          </a:p>
          <a:p>
            <a:pPr lvl="1"/>
            <a:r>
              <a:rPr lang="en-US" altLang="en-US" dirty="0" smtClean="0"/>
              <a:t>Use TaxSlayer pdf Print File &gt; Form 8949 to verify broker statement transactions</a:t>
            </a:r>
          </a:p>
          <a:p>
            <a:pPr lvl="1"/>
            <a:r>
              <a:rPr lang="en-US" altLang="en-US" dirty="0" smtClean="0"/>
              <a:t>Do total short term/long term gains and losses agree with statements or taxpayer records</a:t>
            </a:r>
          </a:p>
          <a:p>
            <a:r>
              <a:rPr lang="en-US" altLang="en-US" dirty="0" smtClean="0"/>
              <a:t>For Summarizing broker transactions:</a:t>
            </a:r>
          </a:p>
          <a:p>
            <a:pPr lvl="1"/>
            <a:r>
              <a:rPr lang="en-US" altLang="en-US" dirty="0" smtClean="0"/>
              <a:t>Follow procedures for summarizing multiple transactions</a:t>
            </a:r>
          </a:p>
          <a:p>
            <a:pPr lvl="1"/>
            <a:r>
              <a:rPr lang="en-US" altLang="en-US" dirty="0" smtClean="0"/>
              <a:t>Check 8949 Codes B &amp; E </a:t>
            </a:r>
          </a:p>
          <a:p>
            <a:pPr lvl="1"/>
            <a:r>
              <a:rPr lang="en-US" altLang="en-US" dirty="0" smtClean="0"/>
              <a:t>Follow </a:t>
            </a:r>
            <a:r>
              <a:rPr lang="en-US" altLang="en-US" dirty="0" smtClean="0">
                <a:hlinkClick r:id="rId3" action="ppaction://hlinksldjump"/>
              </a:rPr>
              <a:t>site procedures </a:t>
            </a:r>
            <a:r>
              <a:rPr lang="en-US" altLang="en-US" dirty="0" smtClean="0"/>
              <a:t>for filing Form 8453 with the return</a:t>
            </a:r>
          </a:p>
        </p:txBody>
      </p:sp>
      <p:pic>
        <p:nvPicPr>
          <p:cNvPr id="12903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76200"/>
            <a:ext cx="14097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Review: Capital Gain or Loss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121</a:t>
            </a:fld>
            <a:endParaRPr lang="en-US" altLang="en-US"/>
          </a:p>
        </p:txBody>
      </p:sp>
      <p:sp>
        <p:nvSpPr>
          <p:cNvPr id="134147" name="Content Placeholder 2"/>
          <p:cNvSpPr>
            <a:spLocks noGrp="1"/>
          </p:cNvSpPr>
          <p:nvPr>
            <p:ph sz="quarter" idx="12"/>
          </p:nvPr>
        </p:nvSpPr>
        <p:spPr/>
        <p:txBody>
          <a:bodyPr>
            <a:normAutofit fontScale="85000" lnSpcReduction="10000"/>
          </a:bodyPr>
          <a:lstStyle/>
          <a:p>
            <a:r>
              <a:rPr lang="en-US" altLang="en-US" dirty="0" smtClean="0"/>
              <a:t>Verify that total proceeds reported on </a:t>
            </a:r>
            <a:r>
              <a:rPr lang="en-US" altLang="en-US" dirty="0" err="1" smtClean="0"/>
              <a:t>Sch</a:t>
            </a:r>
            <a:r>
              <a:rPr lang="en-US" altLang="en-US" dirty="0" smtClean="0"/>
              <a:t> D equal amounts reported on 1099-B</a:t>
            </a:r>
          </a:p>
          <a:p>
            <a:r>
              <a:rPr lang="en-US" altLang="en-US" dirty="0" smtClean="0"/>
              <a:t>Did capital gain distributions (if any) come forward to </a:t>
            </a:r>
            <a:r>
              <a:rPr lang="en-US" altLang="en-US" dirty="0" err="1" smtClean="0"/>
              <a:t>Sch</a:t>
            </a:r>
            <a:r>
              <a:rPr lang="en-US" altLang="en-US" dirty="0" smtClean="0"/>
              <a:t> D properly</a:t>
            </a:r>
          </a:p>
          <a:p>
            <a:r>
              <a:rPr lang="en-US" altLang="en-US" dirty="0" smtClean="0"/>
              <a:t>Verify any K-1 capital gains or losses (separate lesson on K-1 forms)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Review: Capital Gain or Loss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122</a:t>
            </a:fld>
            <a:endParaRPr lang="en-US" altLang="en-US"/>
          </a:p>
        </p:txBody>
      </p:sp>
      <p:sp>
        <p:nvSpPr>
          <p:cNvPr id="131079" name="Content Placeholder 2"/>
          <p:cNvSpPr>
            <a:spLocks noGrp="1"/>
          </p:cNvSpPr>
          <p:nvPr>
            <p:ph sz="quarter" idx="12"/>
          </p:nvPr>
        </p:nvSpPr>
        <p:spPr/>
        <p:txBody>
          <a:bodyPr>
            <a:normAutofit lnSpcReduction="10000"/>
          </a:bodyPr>
          <a:lstStyle/>
          <a:p>
            <a:r>
              <a:rPr lang="en-US" altLang="en-US" dirty="0" smtClean="0"/>
              <a:t>Verify any capital loss carryovers</a:t>
            </a:r>
          </a:p>
          <a:p>
            <a:r>
              <a:rPr lang="en-US" altLang="en-US" dirty="0" smtClean="0"/>
              <a:t>Confirm all tests met if claiming exclusion of gain from sale of main home</a:t>
            </a:r>
          </a:p>
          <a:p>
            <a:r>
              <a:rPr lang="en-US" altLang="en-US" dirty="0" smtClean="0"/>
              <a:t>Confirm no losses are claimed on personal assets</a:t>
            </a:r>
          </a:p>
          <a:p>
            <a:endParaRPr lang="en-US" altLang="en-US"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ltLang="en-US" dirty="0" smtClean="0"/>
              <a:t>Taxpayer Summary Capital </a:t>
            </a:r>
            <a:br>
              <a:rPr lang="en-US" altLang="en-US" dirty="0" smtClean="0"/>
            </a:br>
            <a:r>
              <a:rPr lang="en-US" altLang="en-US" dirty="0" smtClean="0"/>
              <a:t>Gain or Loss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123</a:t>
            </a:fld>
            <a:endParaRPr lang="en-US" altLang="en-US"/>
          </a:p>
        </p:txBody>
      </p:sp>
      <p:sp>
        <p:nvSpPr>
          <p:cNvPr id="133127" name="Rectangle 3"/>
          <p:cNvSpPr>
            <a:spLocks noGrp="1" noChangeArrowheads="1"/>
          </p:cNvSpPr>
          <p:nvPr>
            <p:ph sz="quarter" idx="12"/>
          </p:nvPr>
        </p:nvSpPr>
        <p:spPr/>
        <p:txBody>
          <a:bodyPr/>
          <a:lstStyle/>
          <a:p>
            <a:r>
              <a:rPr lang="en-US" altLang="en-US" dirty="0" smtClean="0"/>
              <a:t>Discuss amount of any capital loss carryover</a:t>
            </a:r>
          </a:p>
          <a:p>
            <a:r>
              <a:rPr lang="en-US" altLang="en-US" dirty="0" smtClean="0"/>
              <a:t>Remind taxpayer they will need to bring this year’s paper copy of the their tax filing next year</a:t>
            </a:r>
          </a:p>
        </p:txBody>
      </p:sp>
      <p:pic>
        <p:nvPicPr>
          <p:cNvPr id="13312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0" y="152400"/>
            <a:ext cx="147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Capital Gain (Loss)</a:t>
            </a:r>
            <a:endParaRPr lang="en-US" dirty="0"/>
          </a:p>
        </p:txBody>
      </p:sp>
      <p:sp>
        <p:nvSpPr>
          <p:cNvPr id="134151" name="TextBox 5"/>
          <p:cNvSpPr txBox="1">
            <a:spLocks noChangeArrowheads="1"/>
          </p:cNvSpPr>
          <p:nvPr/>
        </p:nvSpPr>
        <p:spPr bwMode="auto">
          <a:xfrm>
            <a:off x="1524000" y="24384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3200" dirty="0">
                <a:cs typeface="Calibri" panose="020F0502020204030204" pitchFamily="34" charset="0"/>
              </a:rPr>
              <a:t>Questions…</a:t>
            </a:r>
          </a:p>
        </p:txBody>
      </p:sp>
      <p:sp>
        <p:nvSpPr>
          <p:cNvPr id="134152" name="TextBox 6"/>
          <p:cNvSpPr txBox="1">
            <a:spLocks noChangeArrowheads="1"/>
          </p:cNvSpPr>
          <p:nvPr/>
        </p:nvSpPr>
        <p:spPr bwMode="auto">
          <a:xfrm>
            <a:off x="3729038" y="44450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3200" dirty="0">
                <a:cs typeface="Calibri" panose="020F0502020204030204" pitchFamily="34" charset="0"/>
              </a:rPr>
              <a:t>Comments…</a:t>
            </a:r>
          </a:p>
        </p:txBody>
      </p:sp>
      <p:pic>
        <p:nvPicPr>
          <p:cNvPr id="134153" name="Picture 3" descr="C:\Users\Steve\AppData\Local\Microsoft\Windows\Temporary Internet Files\Content.IE5\BKA8153N\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8863" y="21082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3EC3BAD6-F254-4C68-AFB5-6EB753C7FFB6}" type="slidenum">
              <a:rPr lang="en-US" altLang="en-US" smtClean="0"/>
              <a:pPr>
                <a:defRPr/>
              </a:pPr>
              <a:t>124</a:t>
            </a:fld>
            <a:endParaRPr lang="en-US" alt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Additional Help At IRS.gov</a:t>
            </a:r>
            <a:endParaRPr lang="en-US" dirty="0"/>
          </a:p>
        </p:txBody>
      </p:sp>
      <p:sp>
        <p:nvSpPr>
          <p:cNvPr id="135175" name="Content Placeholder 2"/>
          <p:cNvSpPr>
            <a:spLocks noGrp="1"/>
          </p:cNvSpPr>
          <p:nvPr>
            <p:ph sz="quarter" idx="12"/>
          </p:nvPr>
        </p:nvSpPr>
        <p:spPr/>
        <p:txBody>
          <a:bodyPr/>
          <a:lstStyle/>
          <a:p>
            <a:pPr eaLnBrk="1" hangingPunct="1"/>
            <a:r>
              <a:rPr lang="en-US" altLang="en-US" sz="2400" b="0" u="sng" dirty="0" smtClean="0">
                <a:hlinkClick r:id="rId3"/>
              </a:rPr>
              <a:t>FAQs - Capital Gains, Losses/Sale of Home</a:t>
            </a:r>
            <a:endParaRPr lang="en-US" altLang="en-US" sz="2400" b="0" dirty="0" smtClean="0"/>
          </a:p>
          <a:p>
            <a:pPr eaLnBrk="1" hangingPunct="1"/>
            <a:r>
              <a:rPr lang="en-US" altLang="en-US" sz="2400" b="0" u="sng" dirty="0" smtClean="0">
                <a:hlinkClick r:id="rId4"/>
              </a:rPr>
              <a:t>FAQs - Mutual Funds (Costs, Distributions, etc.)</a:t>
            </a:r>
            <a:endParaRPr lang="en-US" altLang="en-US" sz="2400" b="0" dirty="0" smtClean="0"/>
          </a:p>
          <a:p>
            <a:pPr eaLnBrk="1" hangingPunct="1"/>
            <a:r>
              <a:rPr lang="en-US" altLang="en-US" sz="2400" b="0" u="sng" dirty="0" smtClean="0">
                <a:hlinkClick r:id="rId5"/>
              </a:rPr>
              <a:t>FAQs - Stocks (Options, Splits, Traders)</a:t>
            </a:r>
            <a:endParaRPr lang="en-US" altLang="en-US" sz="2400" b="0" dirty="0" smtClean="0"/>
          </a:p>
          <a:p>
            <a:pPr eaLnBrk="1" hangingPunct="1"/>
            <a:r>
              <a:rPr lang="en-US" altLang="en-US" sz="2400" b="0" u="sng" dirty="0" smtClean="0">
                <a:hlinkClick r:id="rId6"/>
              </a:rPr>
              <a:t>Tax Trails - Capital Gains and Losses</a:t>
            </a:r>
            <a:endParaRPr lang="en-US" altLang="en-US" sz="2400" b="0" dirty="0" smtClean="0"/>
          </a:p>
          <a:p>
            <a:pPr eaLnBrk="1" hangingPunct="1"/>
            <a:r>
              <a:rPr lang="en-US" altLang="en-US" sz="2400" b="0" u="sng" dirty="0" smtClean="0">
                <a:hlinkClick r:id="rId7"/>
              </a:rPr>
              <a:t>Tax Trails - Ten Important Facts About Capital Gains and Losses</a:t>
            </a:r>
            <a:endParaRPr lang="en-US" altLang="en-US" sz="2400" b="0" dirty="0" smtClean="0"/>
          </a:p>
          <a:p>
            <a:pPr eaLnBrk="1" hangingPunct="1"/>
            <a:r>
              <a:rPr lang="en-US" altLang="en-US" sz="2400" b="0" u="sng" dirty="0" smtClean="0">
                <a:hlinkClick r:id="rId8"/>
              </a:rPr>
              <a:t>Tax Tip - Sale of Residence - Real Estate Tax Tips</a:t>
            </a:r>
            <a:endParaRPr lang="en-US" altLang="en-US" sz="2400" b="0" u="sng" dirty="0" smtClean="0"/>
          </a:p>
          <a:p>
            <a:pPr eaLnBrk="1" hangingPunct="1"/>
            <a:r>
              <a:rPr lang="en-US" altLang="en-US" sz="2400" b="0" u="sng" dirty="0" smtClean="0">
                <a:hlinkClick r:id="rId9"/>
              </a:rPr>
              <a:t>Publication 523 – Selling Your Home</a:t>
            </a:r>
            <a:endParaRPr lang="en-US" altLang="en-US" sz="2400" b="0" dirty="0" smtClean="0"/>
          </a:p>
          <a:p>
            <a:pPr eaLnBrk="1" hangingPunct="1"/>
            <a:endParaRPr lang="en-US" altLang="en-US" dirty="0" smtClean="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CD72C349-D014-4633-AD31-112E8BCED269}" type="slidenum">
              <a:rPr lang="en-US" altLang="en-US" smtClean="0"/>
              <a:pPr>
                <a:defRPr/>
              </a:pPr>
              <a:t>125</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Introduction – Sale Of Assets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13</a:t>
            </a:fld>
            <a:endParaRPr lang="en-US" altLang="en-US"/>
          </a:p>
        </p:txBody>
      </p:sp>
      <p:sp>
        <p:nvSpPr>
          <p:cNvPr id="20483" name="Rectangle 3"/>
          <p:cNvSpPr>
            <a:spLocks noGrp="1" noChangeArrowheads="1"/>
          </p:cNvSpPr>
          <p:nvPr>
            <p:ph sz="quarter" idx="12"/>
          </p:nvPr>
        </p:nvSpPr>
        <p:spPr/>
        <p:txBody>
          <a:bodyPr/>
          <a:lstStyle/>
          <a:p>
            <a:r>
              <a:rPr lang="en-US" altLang="en-US" dirty="0" smtClean="0"/>
              <a:t>Key elements of a sale:</a:t>
            </a:r>
          </a:p>
          <a:p>
            <a:pPr lvl="1">
              <a:buClr>
                <a:schemeClr val="accent2">
                  <a:lumMod val="50000"/>
                </a:schemeClr>
              </a:buClr>
            </a:pPr>
            <a:r>
              <a:rPr lang="en-US" altLang="en-US" dirty="0" smtClean="0"/>
              <a:t>When did you buy it</a:t>
            </a:r>
          </a:p>
          <a:p>
            <a:pPr lvl="1">
              <a:buClr>
                <a:schemeClr val="accent2">
                  <a:lumMod val="50000"/>
                </a:schemeClr>
              </a:buClr>
            </a:pPr>
            <a:r>
              <a:rPr lang="en-US" altLang="en-US" dirty="0" smtClean="0"/>
              <a:t>When did you sell it</a:t>
            </a:r>
          </a:p>
          <a:p>
            <a:pPr lvl="1">
              <a:buClr>
                <a:schemeClr val="accent2">
                  <a:lumMod val="50000"/>
                </a:schemeClr>
              </a:buClr>
            </a:pPr>
            <a:r>
              <a:rPr lang="en-US" altLang="en-US" dirty="0" smtClean="0"/>
              <a:t>What is the cost basis</a:t>
            </a:r>
          </a:p>
          <a:p>
            <a:pPr lvl="1">
              <a:buClr>
                <a:schemeClr val="accent2">
                  <a:lumMod val="50000"/>
                </a:schemeClr>
              </a:buClr>
            </a:pPr>
            <a:r>
              <a:rPr lang="en-US" altLang="en-US" dirty="0" smtClean="0"/>
              <a:t>What is the sales price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Reporting Requirement</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14</a:t>
            </a:fld>
            <a:endParaRPr lang="en-US" altLang="en-US"/>
          </a:p>
        </p:txBody>
      </p:sp>
      <p:sp>
        <p:nvSpPr>
          <p:cNvPr id="3" name="Content Placeholder 2"/>
          <p:cNvSpPr>
            <a:spLocks noGrp="1"/>
          </p:cNvSpPr>
          <p:nvPr>
            <p:ph sz="quarter" idx="12"/>
          </p:nvPr>
        </p:nvSpPr>
        <p:spPr/>
        <p:txBody>
          <a:bodyPr>
            <a:normAutofit lnSpcReduction="10000"/>
          </a:bodyPr>
          <a:lstStyle/>
          <a:p>
            <a:r>
              <a:rPr lang="en-US" dirty="0" smtClean="0"/>
              <a:t>Schedule D - Capital Gains and Losses</a:t>
            </a:r>
          </a:p>
          <a:p>
            <a:r>
              <a:rPr lang="en-US" dirty="0" smtClean="0"/>
              <a:t>Form 8949 - Sales and other Dispositions of Capital Assets</a:t>
            </a:r>
          </a:p>
          <a:p>
            <a:pPr>
              <a:buFont typeface="Wingdings" panose="05000000000000000000" pitchFamily="2" charset="2"/>
              <a:buChar char="Ø"/>
            </a:pPr>
            <a:r>
              <a:rPr lang="en-US" dirty="0" smtClean="0"/>
              <a:t>TaxSlayer fills in appropriate forms</a:t>
            </a:r>
            <a:endParaRPr lang="en-US" dirty="0"/>
          </a:p>
        </p:txBody>
      </p:sp>
    </p:spTree>
    <p:extLst>
      <p:ext uri="{BB962C8B-B14F-4D97-AF65-F5344CB8AC3E}">
        <p14:creationId xmlns:p14="http://schemas.microsoft.com/office/powerpoint/2010/main" val="1006860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Interview </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15</a:t>
            </a:fld>
            <a:endParaRPr lang="en-US" altLang="en-US"/>
          </a:p>
        </p:txBody>
      </p:sp>
      <p:sp>
        <p:nvSpPr>
          <p:cNvPr id="16391" name="Content Placeholder 2"/>
          <p:cNvSpPr>
            <a:spLocks noGrp="1"/>
          </p:cNvSpPr>
          <p:nvPr>
            <p:ph sz="quarter" idx="12"/>
          </p:nvPr>
        </p:nvSpPr>
        <p:spPr/>
        <p:txBody>
          <a:bodyPr/>
          <a:lstStyle/>
          <a:p>
            <a:r>
              <a:rPr lang="en-US" altLang="en-US" dirty="0" smtClean="0"/>
              <a:t>Question 9 in Income section</a:t>
            </a:r>
          </a:p>
          <a:p>
            <a:endParaRPr lang="en-US" altLang="en-US" dirty="0" smtClean="0"/>
          </a:p>
          <a:p>
            <a:endParaRPr lang="en-US" altLang="en-US" dirty="0" smtClean="0"/>
          </a:p>
          <a:p>
            <a:r>
              <a:rPr lang="en-US" altLang="en-US" dirty="0" smtClean="0"/>
              <a:t>Question 3 in Life Events section</a:t>
            </a:r>
          </a:p>
        </p:txBody>
      </p:sp>
      <p:pic>
        <p:nvPicPr>
          <p:cNvPr id="163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57200"/>
            <a:ext cx="187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17" y="3047865"/>
            <a:ext cx="63055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417" y="3484179"/>
            <a:ext cx="88328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934" y="5218064"/>
            <a:ext cx="5153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417" y="5595923"/>
            <a:ext cx="59626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Interview – What Kind of Sales?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16</a:t>
            </a:fld>
            <a:endParaRPr lang="en-US" altLang="en-US"/>
          </a:p>
        </p:txBody>
      </p:sp>
      <p:sp>
        <p:nvSpPr>
          <p:cNvPr id="22531" name="Content Placeholder 2"/>
          <p:cNvSpPr>
            <a:spLocks noGrp="1"/>
          </p:cNvSpPr>
          <p:nvPr>
            <p:ph sz="quarter" idx="12"/>
          </p:nvPr>
        </p:nvSpPr>
        <p:spPr/>
        <p:txBody>
          <a:bodyPr>
            <a:normAutofit fontScale="77500" lnSpcReduction="20000"/>
          </a:bodyPr>
          <a:lstStyle/>
          <a:p>
            <a:r>
              <a:rPr lang="en-US" altLang="en-US" dirty="0" smtClean="0"/>
              <a:t>Brokerage or mutual fund statement or Form 1099-B </a:t>
            </a:r>
          </a:p>
          <a:p>
            <a:pPr lvl="1"/>
            <a:r>
              <a:rPr lang="en-US" altLang="en-US" dirty="0" smtClean="0"/>
              <a:t>Stocks, mutual funds, or bonds (limited)</a:t>
            </a:r>
          </a:p>
          <a:p>
            <a:r>
              <a:rPr lang="en-US" altLang="en-US" dirty="0" smtClean="0"/>
              <a:t>Sale of a personal residence (discussed in more detail later)</a:t>
            </a:r>
          </a:p>
          <a:p>
            <a:pPr lvl="1">
              <a:buFont typeface="Wingdings" panose="05000000000000000000" pitchFamily="2" charset="2"/>
              <a:buChar char="Ø"/>
            </a:pPr>
            <a:r>
              <a:rPr lang="en-US" altLang="en-US" dirty="0" smtClean="0"/>
              <a:t>Sales paid with virtual currencies (e.g.  bitcoins) are out of scope</a:t>
            </a:r>
          </a:p>
          <a:p>
            <a:pPr lvl="1">
              <a:buFont typeface="Wingdings" panose="05000000000000000000" pitchFamily="2" charset="2"/>
              <a:buChar char="Ø"/>
            </a:pPr>
            <a:r>
              <a:rPr lang="en-US" altLang="en-US" dirty="0" smtClean="0"/>
              <a:t>All other sales are out of scope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Interview – Brokerage or Mutual Fund Statement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17</a:t>
            </a:fld>
            <a:endParaRPr lang="en-US" altLang="en-US"/>
          </a:p>
        </p:txBody>
      </p:sp>
      <p:sp>
        <p:nvSpPr>
          <p:cNvPr id="23555" name="Content Placeholder 2"/>
          <p:cNvSpPr>
            <a:spLocks noGrp="1"/>
          </p:cNvSpPr>
          <p:nvPr>
            <p:ph sz="quarter" idx="12"/>
          </p:nvPr>
        </p:nvSpPr>
        <p:spPr/>
        <p:txBody>
          <a:bodyPr>
            <a:normAutofit fontScale="77500" lnSpcReduction="20000"/>
          </a:bodyPr>
          <a:lstStyle/>
          <a:p>
            <a:r>
              <a:rPr lang="en-US" altLang="en-US" dirty="0" smtClean="0"/>
              <a:t>Review forms with taxpayer</a:t>
            </a:r>
          </a:p>
          <a:p>
            <a:r>
              <a:rPr lang="en-US" altLang="en-US" dirty="0" smtClean="0"/>
              <a:t>Confirm that cost is reported on forms</a:t>
            </a:r>
          </a:p>
          <a:p>
            <a:pPr lvl="1"/>
            <a:r>
              <a:rPr lang="en-US" altLang="en-US" dirty="0" smtClean="0"/>
              <a:t>Does taxpayer agree with reported cost?</a:t>
            </a:r>
          </a:p>
          <a:p>
            <a:pPr lvl="1"/>
            <a:r>
              <a:rPr lang="en-US" altLang="en-US" dirty="0" smtClean="0"/>
              <a:t>If not, does taxpayer have cost?</a:t>
            </a:r>
          </a:p>
          <a:p>
            <a:r>
              <a:rPr lang="en-US" altLang="en-US" dirty="0" smtClean="0"/>
              <a:t>Only stocks, mutual funds or some bonds</a:t>
            </a:r>
          </a:p>
          <a:p>
            <a:r>
              <a:rPr lang="en-US" altLang="en-US" dirty="0" smtClean="0"/>
              <a:t>Many transactions? (use short-cut discussed later)</a:t>
            </a:r>
          </a:p>
          <a:p>
            <a:pPr lvl="1"/>
            <a:endParaRPr lang="en-US" altLang="en-US" dirty="0" smtClean="0"/>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 Forms 1099-B</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18</a:t>
            </a:fld>
            <a:endParaRPr lang="en-US" altLang="en-US"/>
          </a:p>
        </p:txBody>
      </p:sp>
      <p:sp>
        <p:nvSpPr>
          <p:cNvPr id="26627" name="Content Placeholder 2"/>
          <p:cNvSpPr>
            <a:spLocks noGrp="1"/>
          </p:cNvSpPr>
          <p:nvPr>
            <p:ph sz="quarter" idx="12"/>
          </p:nvPr>
        </p:nvSpPr>
        <p:spPr/>
        <p:txBody>
          <a:bodyPr>
            <a:normAutofit fontScale="85000" lnSpcReduction="10000"/>
          </a:bodyPr>
          <a:lstStyle/>
          <a:p>
            <a:r>
              <a:rPr lang="en-US" altLang="en-US" dirty="0" smtClean="0"/>
              <a:t>Forms 1099-B (not on brokerage or mutual fund statement)</a:t>
            </a:r>
          </a:p>
          <a:p>
            <a:pPr lvl="1"/>
            <a:r>
              <a:rPr lang="en-US" altLang="en-US" dirty="0" smtClean="0"/>
              <a:t>Review forms with taxpayer</a:t>
            </a:r>
          </a:p>
          <a:p>
            <a:pPr lvl="1"/>
            <a:r>
              <a:rPr lang="en-US" altLang="en-US" dirty="0" smtClean="0"/>
              <a:t>Confirm that cost is reported on forms</a:t>
            </a:r>
          </a:p>
          <a:p>
            <a:pPr marL="1087438" lvl="2" indent="0">
              <a:buClr>
                <a:schemeClr val="accent2">
                  <a:lumMod val="50000"/>
                </a:schemeClr>
              </a:buClr>
              <a:buNone/>
            </a:pPr>
            <a:r>
              <a:rPr lang="en-US" altLang="en-US" dirty="0" smtClean="0"/>
              <a:t>Does taxpayer agree with reported cost?</a:t>
            </a:r>
          </a:p>
          <a:p>
            <a:pPr marL="1087438" lvl="2" indent="0">
              <a:buClr>
                <a:schemeClr val="accent2">
                  <a:lumMod val="50000"/>
                </a:schemeClr>
              </a:buClr>
              <a:buNone/>
            </a:pPr>
            <a:r>
              <a:rPr lang="en-US" altLang="en-US" dirty="0" smtClean="0"/>
              <a:t>If not, does taxpayer have cost?</a:t>
            </a:r>
          </a:p>
          <a:p>
            <a:pPr lvl="1"/>
            <a:r>
              <a:rPr lang="en-US" altLang="en-US" dirty="0" smtClean="0"/>
              <a:t>Only stocks, mutual funds or some bonds</a:t>
            </a:r>
          </a:p>
          <a:p>
            <a:pPr lvl="1"/>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AARP Tax-Aide Scope</a:t>
            </a:r>
            <a:endParaRPr lang="en-US" dirty="0"/>
          </a:p>
        </p:txBody>
      </p:sp>
      <p:sp>
        <p:nvSpPr>
          <p:cNvPr id="3" name="Content Placeholder 2"/>
          <p:cNvSpPr>
            <a:spLocks noGrp="1"/>
          </p:cNvSpPr>
          <p:nvPr>
            <p:ph sz="quarter" idx="12"/>
          </p:nvPr>
        </p:nvSpPr>
        <p:spPr>
          <a:xfrm>
            <a:off x="990600" y="1785938"/>
            <a:ext cx="7391400" cy="4540250"/>
          </a:xfrm>
        </p:spPr>
        <p:txBody>
          <a:bodyPr rtlCol="0">
            <a:normAutofit fontScale="92500" lnSpcReduction="10000"/>
          </a:bodyPr>
          <a:lstStyle/>
          <a:p>
            <a:pPr eaLnBrk="1" fontAlgn="auto" hangingPunct="1">
              <a:spcAft>
                <a:spcPts val="0"/>
              </a:spcAft>
              <a:defRPr/>
            </a:pPr>
            <a:r>
              <a:rPr lang="en-US" dirty="0" smtClean="0"/>
              <a:t>Form 8949 is In Scope for</a:t>
            </a:r>
            <a:r>
              <a:rPr lang="en-US" dirty="0"/>
              <a:t>:</a:t>
            </a:r>
          </a:p>
          <a:p>
            <a:pPr lvl="1" eaLnBrk="1" fontAlgn="auto" hangingPunct="1">
              <a:spcAft>
                <a:spcPts val="0"/>
              </a:spcAft>
              <a:buClr>
                <a:schemeClr val="accent6">
                  <a:lumMod val="50000"/>
                </a:schemeClr>
              </a:buClr>
              <a:defRPr/>
            </a:pPr>
            <a:r>
              <a:rPr lang="en-US" dirty="0" smtClean="0"/>
              <a:t>Sale </a:t>
            </a:r>
            <a:r>
              <a:rPr lang="en-US" dirty="0"/>
              <a:t>of stocks, mutual fund shares and personal residences</a:t>
            </a:r>
          </a:p>
          <a:p>
            <a:pPr lvl="1" eaLnBrk="1" fontAlgn="auto" hangingPunct="1">
              <a:spcAft>
                <a:spcPts val="0"/>
              </a:spcAft>
              <a:buClr>
                <a:schemeClr val="accent6">
                  <a:lumMod val="50000"/>
                </a:schemeClr>
              </a:buClr>
              <a:defRPr/>
            </a:pPr>
            <a:r>
              <a:rPr lang="en-US" dirty="0" smtClean="0"/>
              <a:t>Sale </a:t>
            </a:r>
            <a:r>
              <a:rPr lang="en-US" dirty="0"/>
              <a:t>of bonds that mature or are sold with no gain or loss</a:t>
            </a:r>
          </a:p>
          <a:p>
            <a:pPr lvl="1" eaLnBrk="1" fontAlgn="auto" hangingPunct="1">
              <a:spcAft>
                <a:spcPts val="0"/>
              </a:spcAft>
              <a:buClr>
                <a:schemeClr val="accent6">
                  <a:lumMod val="50000"/>
                </a:schemeClr>
              </a:buClr>
              <a:defRPr/>
            </a:pPr>
            <a:r>
              <a:rPr lang="en-US" dirty="0" smtClean="0"/>
              <a:t>Bond </a:t>
            </a:r>
            <a:r>
              <a:rPr lang="en-US" dirty="0"/>
              <a:t>sales reported on a brokerage statement with capital gain or </a:t>
            </a:r>
            <a:r>
              <a:rPr lang="en-US" dirty="0" smtClean="0"/>
              <a:t>loss only </a:t>
            </a:r>
            <a:r>
              <a:rPr lang="en-US" dirty="0"/>
              <a:t>(no ordinary income/loss</a:t>
            </a:r>
            <a:r>
              <a:rPr lang="en-US" dirty="0" smtClean="0"/>
              <a:t>)</a:t>
            </a:r>
          </a:p>
          <a:p>
            <a:pPr marL="346075" lvl="1" indent="0" algn="r" eaLnBrk="1" fontAlgn="auto" hangingPunct="1">
              <a:spcAft>
                <a:spcPts val="0"/>
              </a:spcAft>
              <a:buClr>
                <a:schemeClr val="accent6">
                  <a:lumMod val="50000"/>
                </a:schemeClr>
              </a:buClr>
              <a:buFont typeface="Calibri" pitchFamily="34" charset="0"/>
              <a:buNone/>
              <a:defRPr/>
            </a:pPr>
            <a:r>
              <a:rPr lang="en-US" dirty="0" smtClean="0"/>
              <a:t>… Continue</a:t>
            </a:r>
            <a:endParaRPr lang="en-US" dirty="0"/>
          </a:p>
          <a:p>
            <a:pPr lvl="1" eaLnBrk="1" fontAlgn="auto" hangingPunct="1">
              <a:spcAft>
                <a:spcPts val="0"/>
              </a:spcAft>
              <a:buClr>
                <a:schemeClr val="accent6">
                  <a:lumMod val="50000"/>
                </a:schemeClr>
              </a:buClr>
              <a:defRPr/>
            </a:pPr>
            <a:endParaRPr lang="en-US" dirty="0" smtClean="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CD72C349-D014-4633-AD31-112E8BCED269}"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8" name="Footer Placeholder 7"/>
          <p:cNvSpPr>
            <a:spLocks noGrp="1"/>
          </p:cNvSpPr>
          <p:nvPr>
            <p:ph type="ftr" sz="quarter" idx="10"/>
          </p:nvPr>
        </p:nvSpPr>
        <p:spPr/>
        <p:txBody>
          <a:bodyPr/>
          <a:lstStyle/>
          <a:p>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fld id="{CD72C349-D014-4633-AD31-112E8BCED269}" type="slidenum">
              <a:rPr lang="en-US" altLang="en-US" smtClean="0"/>
              <a:pPr/>
              <a:t>2</a:t>
            </a:fld>
            <a:endParaRPr lang="en-US" altLang="en-US"/>
          </a:p>
        </p:txBody>
      </p:sp>
      <p:sp>
        <p:nvSpPr>
          <p:cNvPr id="11267" name="Content Placeholder 6"/>
          <p:cNvSpPr>
            <a:spLocks noGrp="1"/>
          </p:cNvSpPr>
          <p:nvPr>
            <p:ph sz="quarter" idx="12"/>
          </p:nvPr>
        </p:nvSpPr>
        <p:spPr/>
        <p:txBody>
          <a:bodyPr>
            <a:normAutofit fontScale="92500" lnSpcReduction="20000"/>
          </a:bodyPr>
          <a:lstStyle/>
          <a:p>
            <a:r>
              <a:rPr lang="en-US" altLang="en-US" dirty="0" smtClean="0"/>
              <a:t>What is a capital gain?</a:t>
            </a:r>
          </a:p>
          <a:p>
            <a:pPr lvl="1"/>
            <a:r>
              <a:rPr lang="en-US" altLang="en-US" dirty="0" smtClean="0"/>
              <a:t>It’s the taxpayer’s profit when they sell a capital asset for more than they have in it</a:t>
            </a:r>
          </a:p>
          <a:p>
            <a:r>
              <a:rPr lang="en-US" altLang="en-US" dirty="0" smtClean="0"/>
              <a:t>What is a capital loss?</a:t>
            </a:r>
          </a:p>
          <a:p>
            <a:pPr lvl="1"/>
            <a:r>
              <a:rPr lang="en-US" altLang="en-US" dirty="0" smtClean="0"/>
              <a:t>It’s the taxpayer’s loss when you sell a capital asset for less than they have in it</a:t>
            </a:r>
          </a:p>
        </p:txBody>
      </p:sp>
      <p:pic>
        <p:nvPicPr>
          <p:cNvPr id="41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31750"/>
            <a:ext cx="17653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AARP Tax-Aide Scope page 2</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20</a:t>
            </a:fld>
            <a:endParaRPr lang="en-US" altLang="en-US"/>
          </a:p>
        </p:txBody>
      </p:sp>
      <p:sp>
        <p:nvSpPr>
          <p:cNvPr id="3" name="Content Placeholder 2"/>
          <p:cNvSpPr>
            <a:spLocks noGrp="1"/>
          </p:cNvSpPr>
          <p:nvPr>
            <p:ph sz="quarter" idx="12"/>
          </p:nvPr>
        </p:nvSpPr>
        <p:spPr/>
        <p:txBody>
          <a:bodyPr>
            <a:normAutofit fontScale="92500" lnSpcReduction="20000"/>
          </a:bodyPr>
          <a:lstStyle/>
          <a:p>
            <a:pPr lvl="1"/>
            <a:r>
              <a:rPr lang="en-US" dirty="0" smtClean="0"/>
              <a:t>Capital gains and losses reported on Schedule K-1</a:t>
            </a:r>
          </a:p>
          <a:p>
            <a:pPr lvl="1"/>
            <a:r>
              <a:rPr lang="en-US" dirty="0" smtClean="0"/>
              <a:t>Capital loss carryovers</a:t>
            </a:r>
          </a:p>
          <a:p>
            <a:pPr lvl="1"/>
            <a:r>
              <a:rPr lang="en-US" dirty="0" smtClean="0"/>
              <a:t>Inherited property if listed above and, if inherited in 2010, taxpayer provides the acquisition date and basis</a:t>
            </a:r>
          </a:p>
          <a:p>
            <a:pPr marL="569913" lvl="1" indent="0" algn="r">
              <a:buNone/>
            </a:pPr>
            <a:r>
              <a:rPr lang="en-US" dirty="0" smtClean="0"/>
              <a:t>… Continue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AARP Tax-Aide </a:t>
            </a:r>
            <a:r>
              <a:rPr lang="en-US" dirty="0"/>
              <a:t>Scope page </a:t>
            </a:r>
            <a:r>
              <a:rPr lang="en-US" dirty="0" smtClean="0"/>
              <a:t>3</a:t>
            </a:r>
            <a:endParaRPr lang="en-US" dirty="0"/>
          </a:p>
        </p:txBody>
      </p:sp>
      <p:sp>
        <p:nvSpPr>
          <p:cNvPr id="3" name="Content Placeholder 2"/>
          <p:cNvSpPr>
            <a:spLocks noGrp="1"/>
          </p:cNvSpPr>
          <p:nvPr>
            <p:ph sz="quarter" idx="12"/>
          </p:nvPr>
        </p:nvSpPr>
        <p:spPr/>
        <p:txBody>
          <a:bodyPr rtlCol="0">
            <a:normAutofit fontScale="92500" lnSpcReduction="20000"/>
          </a:bodyPr>
          <a:lstStyle/>
          <a:p>
            <a:pPr lvl="1" eaLnBrk="1" fontAlgn="auto" hangingPunct="1">
              <a:spcAft>
                <a:spcPts val="0"/>
              </a:spcAft>
              <a:buClr>
                <a:schemeClr val="accent6">
                  <a:lumMod val="50000"/>
                </a:schemeClr>
              </a:buClr>
              <a:defRPr/>
            </a:pPr>
            <a:r>
              <a:rPr lang="en-US" dirty="0" smtClean="0"/>
              <a:t>Gifted property if listed above and taxpayer provides the acquisition date and basis, which can differ depending on whether disposition is at a gain or loss</a:t>
            </a:r>
          </a:p>
          <a:p>
            <a:pPr lvl="1" eaLnBrk="1" fontAlgn="auto" hangingPunct="1">
              <a:spcAft>
                <a:spcPts val="0"/>
              </a:spcAft>
              <a:buClr>
                <a:schemeClr val="accent6">
                  <a:lumMod val="50000"/>
                </a:schemeClr>
              </a:buClr>
              <a:defRPr/>
            </a:pPr>
            <a:r>
              <a:rPr lang="en-US" dirty="0" smtClean="0"/>
              <a:t>Worthless securities if reported on brokerage statement</a:t>
            </a:r>
          </a:p>
          <a:p>
            <a:pPr lvl="1" eaLnBrk="1" fontAlgn="auto" hangingPunct="1">
              <a:spcAft>
                <a:spcPts val="0"/>
              </a:spcAft>
              <a:buClr>
                <a:schemeClr val="accent6">
                  <a:lumMod val="50000"/>
                </a:schemeClr>
              </a:buClr>
              <a:defRPr/>
            </a:pPr>
            <a:r>
              <a:rPr lang="en-US" dirty="0" smtClean="0"/>
              <a:t>Wash sales if reported on brokerage or mutual fund statement</a:t>
            </a:r>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CD72C349-D014-4633-AD31-112E8BCED269}" type="slidenum">
              <a:rPr lang="en-US" altLang="en-US" smtClean="0"/>
              <a:pPr>
                <a:defRPr/>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AARP Tax-Aide Out of Scope</a:t>
            </a:r>
            <a:endParaRPr lang="en-US" dirty="0"/>
          </a:p>
        </p:txBody>
      </p:sp>
      <p:sp>
        <p:nvSpPr>
          <p:cNvPr id="23559" name="Content Placeholder 2"/>
          <p:cNvSpPr>
            <a:spLocks noGrp="1"/>
          </p:cNvSpPr>
          <p:nvPr>
            <p:ph type="body" sz="quarter" idx="13"/>
          </p:nvPr>
        </p:nvSpPr>
        <p:spPr>
          <a:xfrm>
            <a:off x="609600" y="4800600"/>
            <a:ext cx="7886700" cy="1193553"/>
          </a:xfrm>
        </p:spPr>
        <p:txBody>
          <a:bodyPr numCol="1">
            <a:normAutofit lnSpcReduction="10000"/>
          </a:bodyPr>
          <a:lstStyle/>
          <a:p>
            <a:pPr eaLnBrk="1" hangingPunct="1"/>
            <a:r>
              <a:rPr lang="en-US" altLang="en-US" dirty="0" smtClean="0"/>
              <a:t>Reduced exclusion on sale of home</a:t>
            </a:r>
          </a:p>
        </p:txBody>
      </p:sp>
      <p:sp>
        <p:nvSpPr>
          <p:cNvPr id="10" name="Content Placeholder 2"/>
          <p:cNvSpPr txBox="1">
            <a:spLocks/>
          </p:cNvSpPr>
          <p:nvPr/>
        </p:nvSpPr>
        <p:spPr bwMode="auto">
          <a:xfrm>
            <a:off x="609600" y="1981200"/>
            <a:ext cx="7886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4488" indent="-344488" algn="l" rtl="0" eaLnBrk="0" fontAlgn="base" hangingPunct="0">
              <a:spcBef>
                <a:spcPts val="1000"/>
              </a:spcBef>
              <a:spcAft>
                <a:spcPct val="0"/>
              </a:spcAft>
              <a:buClr>
                <a:srgbClr val="67202F"/>
              </a:buClr>
              <a:buSzPct val="90000"/>
              <a:buFont typeface="Calibri"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rtl="0" eaLnBrk="0" fontAlgn="base" hangingPunct="0">
              <a:spcBef>
                <a:spcPts val="500"/>
              </a:spcBef>
              <a:spcAft>
                <a:spcPct val="0"/>
              </a:spcAft>
              <a:buClr>
                <a:srgbClr val="984807"/>
              </a:buClr>
              <a:buFont typeface="Calibri"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rtl="0" eaLnBrk="0" fontAlgn="base" hangingPunct="0">
              <a:spcBef>
                <a:spcPts val="500"/>
              </a:spcBef>
              <a:spcAft>
                <a:spcPct val="0"/>
              </a:spcAft>
              <a:buClr>
                <a:srgbClr val="215968"/>
              </a:buClr>
              <a:buSzPct val="120000"/>
              <a:buFont typeface="Calibri"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rtl="0" eaLnBrk="0" fontAlgn="base" hangingPunct="0">
              <a:spcBef>
                <a:spcPts val="500"/>
              </a:spcBef>
              <a:spcAft>
                <a:spcPct val="0"/>
              </a:spcAft>
              <a:buFont typeface="Arial"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rtl="0" eaLnBrk="0" fontAlgn="base" hangingPunct="0">
              <a:spcBef>
                <a:spcPts val="500"/>
              </a:spcBef>
              <a:spcAft>
                <a:spcPct val="0"/>
              </a:spcAft>
              <a:buFont typeface="Arial"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dirty="0" smtClean="0">
                <a:cs typeface="Calibri" panose="020F0502020204030204" pitchFamily="34" charset="0"/>
              </a:rPr>
              <a:t>Adjustments:</a:t>
            </a:r>
          </a:p>
          <a:p>
            <a:pPr marL="971550" lvl="1" indent="-457200" eaLnBrk="1" hangingPunct="1">
              <a:lnSpc>
                <a:spcPts val="3200"/>
              </a:lnSpc>
              <a:spcBef>
                <a:spcPts val="0"/>
              </a:spcBef>
            </a:pPr>
            <a:r>
              <a:rPr lang="en-US" altLang="en-US" sz="3200" dirty="0" smtClean="0">
                <a:cs typeface="Calibri" panose="020F0502020204030204" pitchFamily="34" charset="0"/>
              </a:rPr>
              <a:t>Nominee income</a:t>
            </a:r>
          </a:p>
          <a:p>
            <a:pPr marL="971550" lvl="1" indent="-457200" eaLnBrk="1" hangingPunct="1">
              <a:lnSpc>
                <a:spcPts val="3200"/>
              </a:lnSpc>
              <a:spcBef>
                <a:spcPts val="0"/>
              </a:spcBef>
            </a:pPr>
            <a:r>
              <a:rPr lang="en-US" altLang="en-US" sz="3200" dirty="0" smtClean="0">
                <a:cs typeface="Calibri" panose="020F0502020204030204" pitchFamily="34" charset="0"/>
              </a:rPr>
              <a:t>Qualified small business stock</a:t>
            </a:r>
          </a:p>
          <a:p>
            <a:pPr marL="971550" lvl="1" indent="-457200" eaLnBrk="1" hangingPunct="1">
              <a:lnSpc>
                <a:spcPts val="3200"/>
              </a:lnSpc>
              <a:spcBef>
                <a:spcPts val="0"/>
              </a:spcBef>
            </a:pPr>
            <a:r>
              <a:rPr lang="en-US" altLang="en-US" sz="3200" dirty="0" smtClean="0">
                <a:cs typeface="Calibri" panose="020F0502020204030204" pitchFamily="34" charset="0"/>
              </a:rPr>
              <a:t>DC zone assets</a:t>
            </a:r>
          </a:p>
          <a:p>
            <a:pPr marL="971550" lvl="1" indent="-457200" eaLnBrk="1" hangingPunct="1">
              <a:lnSpc>
                <a:spcPts val="3200"/>
              </a:lnSpc>
              <a:spcBef>
                <a:spcPts val="0"/>
              </a:spcBef>
            </a:pPr>
            <a:endParaRPr lang="en-US" altLang="en-US" sz="3200" dirty="0" smtClean="0">
              <a:cs typeface="Calibri" panose="020F0502020204030204" pitchFamily="34" charset="0"/>
            </a:endParaRPr>
          </a:p>
          <a:p>
            <a:pPr marL="971550" lvl="1" indent="-457200" eaLnBrk="1" hangingPunct="1">
              <a:lnSpc>
                <a:spcPts val="3200"/>
              </a:lnSpc>
              <a:spcBef>
                <a:spcPts val="0"/>
              </a:spcBef>
            </a:pPr>
            <a:endParaRPr lang="en-US" altLang="en-US" sz="3200" dirty="0">
              <a:cs typeface="Calibri" panose="020F0502020204030204" pitchFamily="34" charset="0"/>
            </a:endParaRPr>
          </a:p>
          <a:p>
            <a:pPr marL="971550" lvl="1" indent="-457200" eaLnBrk="1" hangingPunct="1">
              <a:lnSpc>
                <a:spcPts val="3200"/>
              </a:lnSpc>
              <a:spcBef>
                <a:spcPts val="0"/>
              </a:spcBef>
            </a:pPr>
            <a:endParaRPr lang="en-US" altLang="en-US" sz="3200" dirty="0" smtClean="0">
              <a:cs typeface="Calibri" panose="020F0502020204030204" pitchFamily="34" charset="0"/>
            </a:endParaRPr>
          </a:p>
          <a:p>
            <a:pPr marL="514350" lvl="1" indent="0" eaLnBrk="1" hangingPunct="1">
              <a:lnSpc>
                <a:spcPts val="3200"/>
              </a:lnSpc>
              <a:spcBef>
                <a:spcPts val="0"/>
              </a:spcBef>
              <a:buNone/>
            </a:pPr>
            <a:endParaRPr lang="en-US" altLang="en-US" sz="3200" dirty="0">
              <a:cs typeface="Calibri" panose="020F0502020204030204" pitchFamily="34" charset="0"/>
            </a:endParaRPr>
          </a:p>
          <a:p>
            <a:pPr marL="971550" lvl="1" indent="-457200" eaLnBrk="1" hangingPunct="1">
              <a:lnSpc>
                <a:spcPts val="3200"/>
              </a:lnSpc>
              <a:spcBef>
                <a:spcPts val="1200"/>
              </a:spcBef>
            </a:pPr>
            <a:r>
              <a:rPr lang="en-US" altLang="en-US" sz="3200" dirty="0" smtClean="0">
                <a:cs typeface="Calibri" panose="020F0502020204030204" pitchFamily="34" charset="0"/>
              </a:rPr>
              <a:t>Rollover of gain</a:t>
            </a:r>
          </a:p>
          <a:p>
            <a:pPr marL="971550" lvl="1" indent="-457200" eaLnBrk="1" hangingPunct="1">
              <a:lnSpc>
                <a:spcPts val="3200"/>
              </a:lnSpc>
              <a:spcBef>
                <a:spcPts val="0"/>
              </a:spcBef>
            </a:pPr>
            <a:r>
              <a:rPr lang="en-US" altLang="en-US" sz="3200" dirty="0" smtClean="0">
                <a:cs typeface="Calibri" panose="020F0502020204030204" pitchFamily="34" charset="0"/>
              </a:rPr>
              <a:t>Small business loss</a:t>
            </a:r>
          </a:p>
          <a:p>
            <a:pPr marL="971550" lvl="1" indent="-457200" eaLnBrk="1" hangingPunct="1">
              <a:lnSpc>
                <a:spcPts val="3200"/>
              </a:lnSpc>
              <a:spcBef>
                <a:spcPts val="0"/>
              </a:spcBef>
            </a:pPr>
            <a:r>
              <a:rPr lang="en-US" altLang="en-US" sz="3200" dirty="0">
                <a:cs typeface="Calibri" panose="020F0502020204030204" pitchFamily="34" charset="0"/>
              </a:rPr>
              <a:t>Collectibles</a:t>
            </a:r>
            <a:endParaRPr lang="en-US" altLang="en-US" sz="3200" dirty="0" smtClean="0">
              <a:cs typeface="Calibri" panose="020F0502020204030204" pitchFamily="34" charset="0"/>
            </a:endParaRPr>
          </a:p>
          <a:p>
            <a:pPr lvl="1" eaLnBrk="1" hangingPunct="1">
              <a:lnSpc>
                <a:spcPts val="3200"/>
              </a:lnSpc>
              <a:spcBef>
                <a:spcPts val="0"/>
              </a:spcBef>
            </a:pPr>
            <a:endParaRPr lang="en-US" altLang="en-US" sz="3200" dirty="0" smtClean="0">
              <a:cs typeface="Calibri" panose="020F0502020204030204" pitchFamily="34" charset="0"/>
            </a:endParaRPr>
          </a:p>
          <a:p>
            <a:pPr eaLnBrk="1" hangingPunct="1">
              <a:spcBef>
                <a:spcPts val="0"/>
              </a:spcBef>
            </a:pPr>
            <a:endParaRPr lang="en-US" altLang="en-US" dirty="0" smtClean="0">
              <a:cs typeface="Calibri" panose="020F0502020204030204" pitchFamily="34" charset="0"/>
            </a:endParaRPr>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03B5AFF7-D449-440D-9837-9D06DDE2EAB2}" type="slidenum">
              <a:rPr lang="en-US" altLang="en-US" smtClean="0"/>
              <a:pPr>
                <a:defRPr/>
              </a:pPr>
              <a:t>22</a:t>
            </a:fld>
            <a:endParaRPr lang="en-US" altLang="en-US"/>
          </a:p>
        </p:txBody>
      </p:sp>
    </p:spTree>
    <p:extLst>
      <p:ext uri="{BB962C8B-B14F-4D97-AF65-F5344CB8AC3E}">
        <p14:creationId xmlns:p14="http://schemas.microsoft.com/office/powerpoint/2010/main" val="1287828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for Bonds</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CD72C349-D014-4633-AD31-112E8BCED269}" type="slidenum">
              <a:rPr lang="en-US" altLang="en-US" smtClean="0"/>
              <a:pPr/>
              <a:t>23</a:t>
            </a:fld>
            <a:endParaRPr lang="en-US" altLang="en-US"/>
          </a:p>
        </p:txBody>
      </p:sp>
      <p:sp>
        <p:nvSpPr>
          <p:cNvPr id="3" name="Content Placeholder 2"/>
          <p:cNvSpPr>
            <a:spLocks noGrp="1"/>
          </p:cNvSpPr>
          <p:nvPr>
            <p:ph sz="quarter" idx="12"/>
          </p:nvPr>
        </p:nvSpPr>
        <p:spPr/>
        <p:txBody>
          <a:bodyPr>
            <a:normAutofit fontScale="70000" lnSpcReduction="20000"/>
          </a:bodyPr>
          <a:lstStyle/>
          <a:p>
            <a:r>
              <a:rPr lang="en-US" dirty="0" smtClean="0"/>
              <a:t>Generally, a premium paid on purchase would be amortized as reduction of interest income during years owned</a:t>
            </a:r>
          </a:p>
          <a:p>
            <a:r>
              <a:rPr lang="en-US" dirty="0" smtClean="0"/>
              <a:t>Generally, discount on purchase would be amortized as additional interest income during years owned</a:t>
            </a:r>
          </a:p>
          <a:p>
            <a:r>
              <a:rPr lang="en-US" dirty="0" smtClean="0"/>
              <a:t>The rules are very complex and depend on type of security, date issued, etc.</a:t>
            </a:r>
          </a:p>
          <a:p>
            <a:r>
              <a:rPr lang="en-US" dirty="0" smtClean="0"/>
              <a:t>Computation of amortization is out of scope</a:t>
            </a:r>
            <a:endParaRPr lang="en-US" dirty="0"/>
          </a:p>
        </p:txBody>
      </p:sp>
      <p:pic>
        <p:nvPicPr>
          <p:cNvPr id="25608"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81000"/>
            <a:ext cx="1381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6172200" y="3810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Disposition of Bonds</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24</a:t>
            </a:fld>
            <a:endParaRPr lang="en-US" altLang="en-US"/>
          </a:p>
        </p:txBody>
      </p:sp>
      <p:sp>
        <p:nvSpPr>
          <p:cNvPr id="3" name="Content Placeholder 2"/>
          <p:cNvSpPr>
            <a:spLocks noGrp="1"/>
          </p:cNvSpPr>
          <p:nvPr>
            <p:ph sz="quarter" idx="12"/>
          </p:nvPr>
        </p:nvSpPr>
        <p:spPr/>
        <p:txBody>
          <a:bodyPr>
            <a:normAutofit fontScale="92500" lnSpcReduction="20000"/>
          </a:bodyPr>
          <a:lstStyle/>
          <a:p>
            <a:r>
              <a:rPr lang="en-US" dirty="0" smtClean="0"/>
              <a:t>Limited scope applies to bonds</a:t>
            </a:r>
          </a:p>
          <a:p>
            <a:r>
              <a:rPr lang="en-US" dirty="0" smtClean="0"/>
              <a:t>In scope if original purchase was at face value (no discount or premium)</a:t>
            </a:r>
          </a:p>
          <a:p>
            <a:pPr lvl="1"/>
            <a:r>
              <a:rPr lang="en-US" dirty="0" smtClean="0"/>
              <a:t>Gain or loss if sold will be capital gain or loss</a:t>
            </a:r>
          </a:p>
          <a:p>
            <a:pPr lvl="1"/>
            <a:r>
              <a:rPr lang="en-US" dirty="0" smtClean="0"/>
              <a:t>If held to maturity, there would be no gain or loss (cost = face value)</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36315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Disposition of Bonds</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25</a:t>
            </a:fld>
            <a:endParaRPr lang="en-US" altLang="en-US"/>
          </a:p>
        </p:txBody>
      </p:sp>
      <p:sp>
        <p:nvSpPr>
          <p:cNvPr id="3" name="Content Placeholder 2"/>
          <p:cNvSpPr>
            <a:spLocks noGrp="1"/>
          </p:cNvSpPr>
          <p:nvPr>
            <p:ph sz="quarter" idx="12"/>
          </p:nvPr>
        </p:nvSpPr>
        <p:spPr/>
        <p:txBody>
          <a:bodyPr>
            <a:normAutofit fontScale="92500" lnSpcReduction="10000"/>
          </a:bodyPr>
          <a:lstStyle/>
          <a:p>
            <a:r>
              <a:rPr lang="en-US" dirty="0" smtClean="0"/>
              <a:t>Limited scope applies to bonds</a:t>
            </a:r>
          </a:p>
          <a:p>
            <a:r>
              <a:rPr lang="en-US" dirty="0" smtClean="0"/>
              <a:t>If purchased at discount or with a premium, accounting for discount or premium must have already been done</a:t>
            </a:r>
          </a:p>
          <a:p>
            <a:pPr lvl="1"/>
            <a:r>
              <a:rPr lang="en-US" dirty="0" smtClean="0"/>
              <a:t>Either by payer (broker), or</a:t>
            </a:r>
          </a:p>
          <a:p>
            <a:pPr lvl="1"/>
            <a:r>
              <a:rPr lang="en-US" dirty="0" smtClean="0"/>
              <a:t>By taxpayer</a:t>
            </a:r>
            <a:endParaRPr lang="en-US" dirty="0"/>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Disposition of Bonds</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26</a:t>
            </a:fld>
            <a:endParaRPr lang="en-US" altLang="en-US"/>
          </a:p>
        </p:txBody>
      </p:sp>
      <p:sp>
        <p:nvSpPr>
          <p:cNvPr id="3" name="Content Placeholder 2"/>
          <p:cNvSpPr>
            <a:spLocks noGrp="1"/>
          </p:cNvSpPr>
          <p:nvPr>
            <p:ph sz="quarter" idx="12"/>
          </p:nvPr>
        </p:nvSpPr>
        <p:spPr/>
        <p:txBody>
          <a:bodyPr>
            <a:normAutofit fontScale="85000" lnSpcReduction="20000"/>
          </a:bodyPr>
          <a:lstStyle/>
          <a:p>
            <a:r>
              <a:rPr lang="en-US" dirty="0" smtClean="0"/>
              <a:t>Limited scope applies to bonds, examples of in-scope transactions</a:t>
            </a:r>
          </a:p>
          <a:p>
            <a:pPr lvl="1"/>
            <a:r>
              <a:rPr lang="en-US" dirty="0" smtClean="0"/>
              <a:t>Treasury bond/note held to maturity – result would be zero gain or loss </a:t>
            </a:r>
          </a:p>
          <a:p>
            <a:pPr lvl="1"/>
            <a:r>
              <a:rPr lang="en-US" dirty="0" smtClean="0"/>
              <a:t>Municipal bond held to maturity – result would be zero gain or loss</a:t>
            </a:r>
          </a:p>
          <a:p>
            <a:pPr lvl="1"/>
            <a:r>
              <a:rPr lang="en-US" dirty="0" smtClean="0"/>
              <a:t>Any bond purchased at face value – result (if any) would be capital gain or loss</a:t>
            </a:r>
          </a:p>
        </p:txBody>
      </p:sp>
      <p:sp>
        <p:nvSpPr>
          <p:cNvPr id="6" name="5-Point Star 5"/>
          <p:cNvSpPr/>
          <p:nvPr/>
        </p:nvSpPr>
        <p:spPr>
          <a:xfrm>
            <a:off x="76962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What is the Basis* of Shares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27</a:t>
            </a:fld>
            <a:endParaRPr lang="en-US" altLang="en-US"/>
          </a:p>
        </p:txBody>
      </p:sp>
      <p:sp>
        <p:nvSpPr>
          <p:cNvPr id="4099" name="Rectangle 3"/>
          <p:cNvSpPr>
            <a:spLocks noGrp="1" noChangeArrowheads="1"/>
          </p:cNvSpPr>
          <p:nvPr>
            <p:ph sz="quarter" idx="12"/>
          </p:nvPr>
        </p:nvSpPr>
        <p:spPr/>
        <p:txBody>
          <a:bodyPr>
            <a:normAutofit fontScale="62500" lnSpcReduction="20000"/>
          </a:bodyPr>
          <a:lstStyle/>
          <a:p>
            <a:r>
              <a:rPr lang="en-US" altLang="en-US" dirty="0" smtClean="0"/>
              <a:t>Cost – amount originally paid</a:t>
            </a:r>
          </a:p>
          <a:p>
            <a:r>
              <a:rPr lang="en-US" altLang="en-US" dirty="0" smtClean="0"/>
              <a:t>Adjustments to basis* (of shares)</a:t>
            </a:r>
          </a:p>
          <a:p>
            <a:pPr lvl="1"/>
            <a:r>
              <a:rPr lang="en-US" altLang="en-US" dirty="0" smtClean="0"/>
              <a:t>Purchase expenses (commissions)</a:t>
            </a:r>
          </a:p>
          <a:p>
            <a:pPr lvl="1"/>
            <a:r>
              <a:rPr lang="en-US" altLang="en-US" dirty="0" smtClean="0"/>
              <a:t>Sale expenses, if not already used to reduce proceeds</a:t>
            </a:r>
          </a:p>
          <a:p>
            <a:pPr lvl="1"/>
            <a:r>
              <a:rPr lang="en-US" altLang="en-US" dirty="0" smtClean="0"/>
              <a:t>Non-dividend distributions</a:t>
            </a:r>
          </a:p>
          <a:p>
            <a:r>
              <a:rPr lang="en-US" altLang="en-US" dirty="0" smtClean="0"/>
              <a:t>Broker’s requirement to report basis </a:t>
            </a:r>
          </a:p>
          <a:p>
            <a:pPr lvl="1"/>
            <a:r>
              <a:rPr lang="en-US" altLang="en-US" dirty="0" smtClean="0"/>
              <a:t>(</a:t>
            </a:r>
            <a:r>
              <a:rPr lang="en-US" altLang="en-US" dirty="0" smtClean="0">
                <a:hlinkClick r:id="rId3" action="ppaction://hlinksldjump"/>
              </a:rPr>
              <a:t>“covered” shares discussed later</a:t>
            </a:r>
            <a:r>
              <a:rPr lang="en-US" altLang="en-US" dirty="0" smtClean="0"/>
              <a:t>)</a:t>
            </a:r>
          </a:p>
          <a:p>
            <a:pPr lvl="1"/>
            <a:endParaRPr lang="en-US" altLang="en-US" dirty="0" smtClean="0"/>
          </a:p>
          <a:p>
            <a:pPr marL="0" indent="0">
              <a:buNone/>
            </a:pPr>
            <a:r>
              <a:rPr lang="en-US" altLang="en-US" dirty="0" smtClean="0"/>
              <a:t>* </a:t>
            </a:r>
            <a:r>
              <a:rPr lang="en-US" altLang="en-US" sz="3800" dirty="0" smtClean="0"/>
              <a:t>Basis is term generically used for cost or adjusted basis</a:t>
            </a:r>
          </a:p>
          <a:p>
            <a:pPr lvl="1"/>
            <a:endParaRPr lang="en-US" altLang="en-US" dirty="0" smtClean="0"/>
          </a:p>
        </p:txBody>
      </p:sp>
      <p:pic>
        <p:nvPicPr>
          <p:cNvPr id="2970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95300"/>
            <a:ext cx="1801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What is the Basis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28</a:t>
            </a:fld>
            <a:endParaRPr lang="en-US" altLang="en-US"/>
          </a:p>
        </p:txBody>
      </p:sp>
      <p:sp>
        <p:nvSpPr>
          <p:cNvPr id="4099" name="Rectangle 3"/>
          <p:cNvSpPr>
            <a:spLocks noGrp="1" noChangeArrowheads="1"/>
          </p:cNvSpPr>
          <p:nvPr>
            <p:ph sz="quarter" idx="12"/>
          </p:nvPr>
        </p:nvSpPr>
        <p:spPr/>
        <p:txBody>
          <a:bodyPr>
            <a:normAutofit fontScale="85000" lnSpcReduction="10000"/>
          </a:bodyPr>
          <a:lstStyle/>
          <a:p>
            <a:r>
              <a:rPr lang="en-US" altLang="en-US" dirty="0" smtClean="0"/>
              <a:t>What if don’t know basis?</a:t>
            </a:r>
          </a:p>
          <a:p>
            <a:pPr lvl="1"/>
            <a:r>
              <a:rPr lang="en-US" altLang="en-US" dirty="0" smtClean="0"/>
              <a:t>Taxpayer could estimate basis if know when it was acquired</a:t>
            </a:r>
          </a:p>
          <a:p>
            <a:pPr lvl="2">
              <a:buClr>
                <a:schemeClr val="accent2">
                  <a:lumMod val="50000"/>
                </a:schemeClr>
              </a:buClr>
            </a:pPr>
            <a:r>
              <a:rPr lang="en-US" altLang="en-US" dirty="0" smtClean="0"/>
              <a:t>But need to have something</a:t>
            </a:r>
          </a:p>
          <a:p>
            <a:pPr lvl="2">
              <a:buClr>
                <a:schemeClr val="accent2">
                  <a:lumMod val="50000"/>
                </a:schemeClr>
              </a:buClr>
            </a:pPr>
            <a:r>
              <a:rPr lang="en-US" altLang="en-US" dirty="0" smtClean="0"/>
              <a:t>Watch out for intervening splits, mergers, etc.</a:t>
            </a:r>
          </a:p>
          <a:p>
            <a:pPr lvl="1"/>
            <a:r>
              <a:rPr lang="en-US" altLang="en-US" dirty="0" smtClean="0"/>
              <a:t>IRS rule: report zero as basis if taxpayer doesn’t have any information</a:t>
            </a:r>
          </a:p>
          <a:p>
            <a:endParaRPr lang="en-US" altLang="en-US" dirty="0" smtClean="0"/>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What is the Basis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29</a:t>
            </a:fld>
            <a:endParaRPr lang="en-US" altLang="en-US"/>
          </a:p>
        </p:txBody>
      </p:sp>
      <p:sp>
        <p:nvSpPr>
          <p:cNvPr id="4099" name="Rectangle 3"/>
          <p:cNvSpPr>
            <a:spLocks noGrp="1" noChangeArrowheads="1"/>
          </p:cNvSpPr>
          <p:nvPr>
            <p:ph sz="quarter" idx="12"/>
          </p:nvPr>
        </p:nvSpPr>
        <p:spPr/>
        <p:txBody>
          <a:bodyPr>
            <a:normAutofit fontScale="85000" lnSpcReduction="10000"/>
          </a:bodyPr>
          <a:lstStyle/>
          <a:p>
            <a:r>
              <a:rPr lang="en-US" altLang="en-US" dirty="0" smtClean="0"/>
              <a:t>What if there are multiple buys?</a:t>
            </a:r>
          </a:p>
          <a:p>
            <a:pPr lvl="1"/>
            <a:r>
              <a:rPr lang="en-US" altLang="en-US" dirty="0" smtClean="0"/>
              <a:t>For shares, each buy is called a “lot”</a:t>
            </a:r>
          </a:p>
          <a:p>
            <a:pPr lvl="1"/>
            <a:r>
              <a:rPr lang="en-US" altLang="en-US" dirty="0" smtClean="0"/>
              <a:t>Normally track basis by unit or by “lot”</a:t>
            </a:r>
          </a:p>
          <a:p>
            <a:pPr lvl="1"/>
            <a:r>
              <a:rPr lang="en-US" altLang="en-US" dirty="0" smtClean="0"/>
              <a:t>Example:</a:t>
            </a:r>
          </a:p>
          <a:p>
            <a:pPr marL="1087438" lvl="2" indent="0">
              <a:buClr>
                <a:schemeClr val="accent2">
                  <a:lumMod val="50000"/>
                </a:schemeClr>
              </a:buClr>
              <a:buNone/>
            </a:pPr>
            <a:r>
              <a:rPr lang="en-US" altLang="en-US" dirty="0" smtClean="0"/>
              <a:t>1st lot: Buy 100 shares of IBM 1/1/2001</a:t>
            </a:r>
          </a:p>
          <a:p>
            <a:pPr marL="1087438" lvl="2" indent="0">
              <a:buClr>
                <a:schemeClr val="accent2">
                  <a:lumMod val="50000"/>
                </a:schemeClr>
              </a:buClr>
              <a:buNone/>
            </a:pPr>
            <a:r>
              <a:rPr lang="en-US" altLang="en-US" dirty="0" smtClean="0"/>
              <a:t>2nd lot: Buy 200 more shares of IBM 7/1/2001</a:t>
            </a:r>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3</a:t>
            </a:fld>
            <a:endParaRPr lang="en-US" altLang="en-US"/>
          </a:p>
        </p:txBody>
      </p:sp>
      <p:sp>
        <p:nvSpPr>
          <p:cNvPr id="12291" name="Content Placeholder 6"/>
          <p:cNvSpPr>
            <a:spLocks noGrp="1"/>
          </p:cNvSpPr>
          <p:nvPr>
            <p:ph sz="quarter" idx="12"/>
          </p:nvPr>
        </p:nvSpPr>
        <p:spPr/>
        <p:txBody>
          <a:bodyPr>
            <a:normAutofit fontScale="92500" lnSpcReduction="10000"/>
          </a:bodyPr>
          <a:lstStyle/>
          <a:p>
            <a:r>
              <a:rPr lang="en-US" altLang="en-US" dirty="0" smtClean="0"/>
              <a:t>Ordinary income tax rates range from 10% to 39.6%</a:t>
            </a:r>
          </a:p>
          <a:p>
            <a:r>
              <a:rPr lang="en-US" altLang="en-US" dirty="0" smtClean="0"/>
              <a:t>Capital gain tax rates are much lower</a:t>
            </a:r>
          </a:p>
          <a:p>
            <a:pPr lvl="1"/>
            <a:r>
              <a:rPr lang="en-US" altLang="en-US" dirty="0" smtClean="0"/>
              <a:t>Usually 0% or 15% rate</a:t>
            </a:r>
          </a:p>
          <a:p>
            <a:pPr lvl="1"/>
            <a:r>
              <a:rPr lang="en-US" altLang="en-US" dirty="0" smtClean="0"/>
              <a:t>Could be 20% rate for very high incomes</a:t>
            </a:r>
          </a:p>
        </p:txBody>
      </p:sp>
      <p:pic>
        <p:nvPicPr>
          <p:cNvPr id="5128"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381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altLang="en-US" dirty="0" smtClean="0"/>
              <a:t>What is the Basis</a:t>
            </a:r>
          </a:p>
        </p:txBody>
      </p:sp>
      <p:sp>
        <p:nvSpPr>
          <p:cNvPr id="27651" name="Rectangle 3"/>
          <p:cNvSpPr>
            <a:spLocks noGrp="1" noChangeArrowheads="1"/>
          </p:cNvSpPr>
          <p:nvPr>
            <p:ph sz="quarter" idx="12"/>
          </p:nvPr>
        </p:nvSpPr>
        <p:spPr/>
        <p:txBody>
          <a:bodyPr rtlCol="0">
            <a:normAutofit fontScale="85000" lnSpcReduction="20000"/>
          </a:bodyPr>
          <a:lstStyle/>
          <a:p>
            <a:pPr eaLnBrk="1" fontAlgn="auto" hangingPunct="1">
              <a:spcAft>
                <a:spcPts val="0"/>
              </a:spcAft>
              <a:buClr>
                <a:schemeClr val="accent2">
                  <a:lumMod val="50000"/>
                </a:schemeClr>
              </a:buClr>
              <a:defRPr/>
            </a:pPr>
            <a:r>
              <a:rPr lang="en-US" altLang="en-US" dirty="0" smtClean="0"/>
              <a:t>For all shares</a:t>
            </a:r>
          </a:p>
          <a:p>
            <a:pPr lvl="1" eaLnBrk="1" fontAlgn="auto" hangingPunct="1">
              <a:spcAft>
                <a:spcPts val="0"/>
              </a:spcAft>
              <a:buClr>
                <a:schemeClr val="accent2">
                  <a:lumMod val="50000"/>
                </a:schemeClr>
              </a:buClr>
              <a:defRPr/>
            </a:pPr>
            <a:r>
              <a:rPr lang="en-US" altLang="en-US" dirty="0" smtClean="0"/>
              <a:t>Which lot (or part of a lot) was sold?</a:t>
            </a:r>
          </a:p>
          <a:p>
            <a:pPr lvl="2" eaLnBrk="1" fontAlgn="auto" hangingPunct="1">
              <a:spcAft>
                <a:spcPts val="0"/>
              </a:spcAft>
              <a:buClr>
                <a:schemeClr val="accent2">
                  <a:lumMod val="50000"/>
                </a:schemeClr>
              </a:buClr>
              <a:defRPr/>
            </a:pPr>
            <a:r>
              <a:rPr lang="en-US" altLang="en-US" dirty="0" smtClean="0"/>
              <a:t>First-in first-out method (default method)</a:t>
            </a:r>
          </a:p>
          <a:p>
            <a:pPr lvl="2" eaLnBrk="1" fontAlgn="auto" hangingPunct="1">
              <a:spcAft>
                <a:spcPts val="0"/>
              </a:spcAft>
              <a:buClr>
                <a:schemeClr val="accent2">
                  <a:lumMod val="50000"/>
                </a:schemeClr>
              </a:buClr>
              <a:defRPr/>
            </a:pPr>
            <a:r>
              <a:rPr lang="en-US" altLang="en-US" dirty="0" smtClean="0"/>
              <a:t>Specific identification method (taxpayer picks which shares were sold at the time of sale)</a:t>
            </a:r>
          </a:p>
          <a:p>
            <a:pPr lvl="1" eaLnBrk="1" fontAlgn="auto" hangingPunct="1">
              <a:spcAft>
                <a:spcPts val="0"/>
              </a:spcAft>
              <a:buClr>
                <a:schemeClr val="accent2">
                  <a:lumMod val="50000"/>
                </a:schemeClr>
              </a:buClr>
              <a:defRPr/>
            </a:pPr>
            <a:r>
              <a:rPr lang="en-US" altLang="en-US" dirty="0" smtClean="0"/>
              <a:t>Important if shares bought at different times had different prices</a:t>
            </a:r>
          </a:p>
          <a:p>
            <a:pPr marL="1087438" lvl="2" indent="0" eaLnBrk="1" fontAlgn="auto" hangingPunct="1">
              <a:spcAft>
                <a:spcPts val="0"/>
              </a:spcAft>
              <a:buClr>
                <a:schemeClr val="accent2">
                  <a:lumMod val="50000"/>
                </a:schemeClr>
              </a:buClr>
              <a:buNone/>
              <a:defRPr/>
            </a:pPr>
            <a:r>
              <a:rPr lang="en-US" altLang="en-US" dirty="0" smtClean="0"/>
              <a:t>May affect long or short status</a:t>
            </a:r>
          </a:p>
        </p:txBody>
      </p:sp>
      <p:pic>
        <p:nvPicPr>
          <p:cNvPr id="3277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7938"/>
            <a:ext cx="138112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8153400" y="258763"/>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CD72C349-D014-4633-AD31-112E8BCED269}" type="slidenum">
              <a:rPr lang="en-US" altLang="en-US" smtClean="0"/>
              <a:pPr>
                <a:defRPr/>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What is the Basis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31</a:t>
            </a:fld>
            <a:endParaRPr lang="en-US" altLang="en-US"/>
          </a:p>
        </p:txBody>
      </p:sp>
      <p:sp>
        <p:nvSpPr>
          <p:cNvPr id="4099" name="Rectangle 3"/>
          <p:cNvSpPr>
            <a:spLocks noGrp="1" noChangeArrowheads="1"/>
          </p:cNvSpPr>
          <p:nvPr>
            <p:ph sz="quarter" idx="12"/>
          </p:nvPr>
        </p:nvSpPr>
        <p:spPr/>
        <p:txBody>
          <a:bodyPr>
            <a:normAutofit fontScale="92500" lnSpcReduction="10000"/>
          </a:bodyPr>
          <a:lstStyle/>
          <a:p>
            <a:r>
              <a:rPr lang="en-US" altLang="en-US" dirty="0" smtClean="0"/>
              <a:t>For mutual fund shares – a third choice</a:t>
            </a:r>
          </a:p>
          <a:p>
            <a:pPr lvl="1"/>
            <a:r>
              <a:rPr lang="en-US" altLang="en-US" dirty="0" smtClean="0"/>
              <a:t>First-in first-out method</a:t>
            </a:r>
          </a:p>
          <a:p>
            <a:pPr lvl="1"/>
            <a:r>
              <a:rPr lang="en-US" altLang="en-US" dirty="0" smtClean="0"/>
              <a:t>Specific identification method</a:t>
            </a:r>
          </a:p>
          <a:p>
            <a:pPr lvl="1"/>
            <a:r>
              <a:rPr lang="en-US" altLang="en-US" dirty="0" smtClean="0"/>
              <a:t>Average cost method (default used)</a:t>
            </a:r>
          </a:p>
          <a:p>
            <a:pPr lvl="1"/>
            <a:r>
              <a:rPr lang="en-US" altLang="en-US" dirty="0" smtClean="0"/>
              <a:t>Includes ETFs (exchange traded funds)</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596689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Special Situation</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32</a:t>
            </a:fld>
            <a:endParaRPr lang="en-US" altLang="en-US"/>
          </a:p>
        </p:txBody>
      </p:sp>
      <p:sp>
        <p:nvSpPr>
          <p:cNvPr id="80899" name="Rectangle 3"/>
          <p:cNvSpPr>
            <a:spLocks noGrp="1" noChangeArrowheads="1"/>
          </p:cNvSpPr>
          <p:nvPr>
            <p:ph sz="quarter" idx="12"/>
          </p:nvPr>
        </p:nvSpPr>
        <p:spPr/>
        <p:txBody>
          <a:bodyPr>
            <a:normAutofit lnSpcReduction="10000"/>
          </a:bodyPr>
          <a:lstStyle/>
          <a:p>
            <a:r>
              <a:rPr lang="en-US" altLang="en-US" dirty="0" smtClean="0"/>
              <a:t>Stock dividends or stock splits</a:t>
            </a:r>
          </a:p>
          <a:p>
            <a:pPr lvl="1"/>
            <a:r>
              <a:rPr lang="en-US" altLang="en-US" dirty="0" smtClean="0"/>
              <a:t>Shareholder receives additional shares, usually no additional cost</a:t>
            </a:r>
          </a:p>
          <a:p>
            <a:pPr lvl="1"/>
            <a:r>
              <a:rPr lang="en-US" altLang="en-US" dirty="0" smtClean="0"/>
              <a:t>Basis of old shares is spread over all shares (old and new)</a:t>
            </a:r>
          </a:p>
          <a:p>
            <a:pPr lvl="1"/>
            <a:r>
              <a:rPr lang="en-US" altLang="en-US" dirty="0" smtClean="0"/>
              <a:t>Date acquired for new shares is same as for old shares</a:t>
            </a:r>
          </a:p>
        </p:txBody>
      </p:sp>
      <p:pic>
        <p:nvPicPr>
          <p:cNvPr id="348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2088"/>
            <a:ext cx="16129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en-US" dirty="0" smtClean="0"/>
              <a:t>Stock Dividend or Stock Split Example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33</a:t>
            </a:fld>
            <a:endParaRPr lang="en-US" altLang="en-US"/>
          </a:p>
        </p:txBody>
      </p:sp>
      <p:sp>
        <p:nvSpPr>
          <p:cNvPr id="37891" name="Rectangle 3"/>
          <p:cNvSpPr>
            <a:spLocks noGrp="1" noChangeArrowheads="1"/>
          </p:cNvSpPr>
          <p:nvPr>
            <p:ph sz="quarter" idx="12"/>
          </p:nvPr>
        </p:nvSpPr>
        <p:spPr/>
        <p:txBody>
          <a:bodyPr>
            <a:normAutofit fontScale="77500" lnSpcReduction="20000"/>
          </a:bodyPr>
          <a:lstStyle/>
          <a:p>
            <a:r>
              <a:rPr lang="en-US" altLang="en-US" dirty="0" smtClean="0"/>
              <a:t>Bought 100 shares for $5,000 on 7/1/2006</a:t>
            </a:r>
          </a:p>
          <a:p>
            <a:pPr lvl="1"/>
            <a:r>
              <a:rPr lang="en-US" altLang="en-US" dirty="0" smtClean="0"/>
              <a:t>$50 per share ($5,000 ÷ 100 shares)</a:t>
            </a:r>
          </a:p>
          <a:p>
            <a:r>
              <a:rPr lang="en-US" altLang="en-US" dirty="0" smtClean="0"/>
              <a:t>On 3/1/2014, receives 100 more shares due to stock split</a:t>
            </a:r>
          </a:p>
          <a:p>
            <a:r>
              <a:rPr lang="en-US" altLang="en-US" dirty="0" smtClean="0"/>
              <a:t>Total basis is still $5,000</a:t>
            </a:r>
          </a:p>
          <a:p>
            <a:pPr lvl="1"/>
            <a:r>
              <a:rPr lang="en-US" altLang="en-US" dirty="0" smtClean="0"/>
              <a:t>Now $25 per share ($5,000 ÷ 200 shares)</a:t>
            </a:r>
          </a:p>
          <a:p>
            <a:r>
              <a:rPr lang="en-US" altLang="en-US" dirty="0" smtClean="0"/>
              <a:t>Date acquired for all 200 shares is 7/1/2006</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Dividend or Stock Split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34</a:t>
            </a:fld>
            <a:endParaRPr lang="en-US" altLang="en-US"/>
          </a:p>
        </p:txBody>
      </p:sp>
      <p:sp>
        <p:nvSpPr>
          <p:cNvPr id="43011" name="Content Placeholder 2"/>
          <p:cNvSpPr>
            <a:spLocks noGrp="1"/>
          </p:cNvSpPr>
          <p:nvPr>
            <p:ph sz="quarter" idx="12"/>
          </p:nvPr>
        </p:nvSpPr>
        <p:spPr/>
        <p:txBody>
          <a:bodyPr>
            <a:normAutofit fontScale="70000" lnSpcReduction="20000"/>
          </a:bodyPr>
          <a:lstStyle/>
          <a:p>
            <a:r>
              <a:rPr lang="en-US" altLang="en-US" dirty="0" smtClean="0"/>
              <a:t>Sometimes, the number of new shares is fractional, e.g. 4.2 shares</a:t>
            </a:r>
          </a:p>
          <a:p>
            <a:r>
              <a:rPr lang="en-US" altLang="en-US" dirty="0" smtClean="0"/>
              <a:t>Payer may issue fractional shares, or</a:t>
            </a:r>
          </a:p>
          <a:p>
            <a:r>
              <a:rPr lang="en-US" altLang="en-US" dirty="0" smtClean="0"/>
              <a:t>Payer may “cash out” fractional shares</a:t>
            </a:r>
          </a:p>
          <a:p>
            <a:pPr lvl="1"/>
            <a:r>
              <a:rPr lang="en-US" altLang="en-US" dirty="0" smtClean="0"/>
              <a:t>It’s a sale of fractional share that shareholder would have received</a:t>
            </a:r>
          </a:p>
          <a:p>
            <a:pPr lvl="1"/>
            <a:r>
              <a:rPr lang="en-US" altLang="en-US" dirty="0" smtClean="0"/>
              <a:t>Reported on 1099-B</a:t>
            </a:r>
          </a:p>
          <a:p>
            <a:r>
              <a:rPr lang="en-US" altLang="en-US" dirty="0" smtClean="0"/>
              <a:t>Basis of old shares is spread over all shares, including fractional share</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Dividend or Stock Split</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35</a:t>
            </a:fld>
            <a:endParaRPr lang="en-US" altLang="en-US"/>
          </a:p>
        </p:txBody>
      </p:sp>
      <p:sp>
        <p:nvSpPr>
          <p:cNvPr id="3" name="Content Placeholder 2"/>
          <p:cNvSpPr>
            <a:spLocks noGrp="1"/>
          </p:cNvSpPr>
          <p:nvPr>
            <p:ph sz="quarter" idx="12"/>
          </p:nvPr>
        </p:nvSpPr>
        <p:spPr/>
        <p:txBody>
          <a:bodyPr>
            <a:normAutofit fontScale="77500" lnSpcReduction="20000"/>
          </a:bodyPr>
          <a:lstStyle/>
          <a:p>
            <a:r>
              <a:rPr lang="en-US" altLang="en-US" dirty="0" smtClean="0"/>
              <a:t>Fractional share example</a:t>
            </a:r>
          </a:p>
          <a:p>
            <a:r>
              <a:rPr lang="en-US" altLang="en-US" dirty="0" smtClean="0"/>
              <a:t>Basis of 100 old shares: $1,000 ($10.00 per share)</a:t>
            </a:r>
          </a:p>
          <a:p>
            <a:r>
              <a:rPr lang="en-US" altLang="en-US" dirty="0" smtClean="0"/>
              <a:t>Stock dividend of 4.2%</a:t>
            </a:r>
          </a:p>
          <a:p>
            <a:r>
              <a:rPr lang="en-US" altLang="en-US" dirty="0" smtClean="0"/>
              <a:t>Basis of all shares is still $1,000 but is now $9.60 per share ($1,000 ÷ 104.2 shares)</a:t>
            </a:r>
          </a:p>
          <a:p>
            <a:r>
              <a:rPr lang="en-US" altLang="en-US" dirty="0" smtClean="0"/>
              <a:t>Basis of 0.2 share is $1.92 (0.2 x $9.60)</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altLang="en-US" dirty="0" smtClean="0"/>
              <a:t>Capital Gains Quiz</a:t>
            </a:r>
          </a:p>
        </p:txBody>
      </p:sp>
      <p:sp>
        <p:nvSpPr>
          <p:cNvPr id="27651" name="Rectangle 3"/>
          <p:cNvSpPr>
            <a:spLocks noGrp="1" noChangeArrowheads="1"/>
          </p:cNvSpPr>
          <p:nvPr>
            <p:ph sz="quarter" idx="12"/>
          </p:nvPr>
        </p:nvSpPr>
        <p:spPr/>
        <p:txBody>
          <a:bodyPr rtlCol="0">
            <a:normAutofit fontScale="92500" lnSpcReduction="10000"/>
          </a:bodyPr>
          <a:lstStyle/>
          <a:p>
            <a:pPr marL="53975" indent="0" eaLnBrk="1" fontAlgn="auto" hangingPunct="1">
              <a:spcAft>
                <a:spcPts val="0"/>
              </a:spcAft>
              <a:buFont typeface="Calibri" pitchFamily="34" charset="0"/>
              <a:buNone/>
              <a:defRPr/>
            </a:pPr>
            <a:r>
              <a:rPr lang="en-US" altLang="en-US" dirty="0" smtClean="0"/>
              <a:t>Taxpayer who paid $1,000 for 100 shares of XYZ stock received a 2 for 1 stock split</a:t>
            </a:r>
          </a:p>
          <a:p>
            <a:pPr marL="53975" indent="0" eaLnBrk="1" fontAlgn="auto" hangingPunct="1">
              <a:spcAft>
                <a:spcPts val="0"/>
              </a:spcAft>
              <a:buFont typeface="Calibri" pitchFamily="34" charset="0"/>
              <a:buNone/>
              <a:defRPr/>
            </a:pPr>
            <a:r>
              <a:rPr lang="en-US" altLang="en-US" dirty="0" smtClean="0"/>
              <a:t>What is his adjusted basis per share in XYZ?</a:t>
            </a:r>
            <a:br>
              <a:rPr lang="en-US" altLang="en-US" dirty="0" smtClean="0"/>
            </a:br>
            <a:endParaRPr lang="en-US" altLang="en-US" dirty="0" smtClean="0"/>
          </a:p>
          <a:p>
            <a:pPr lvl="1" eaLnBrk="1" fontAlgn="auto" hangingPunct="1">
              <a:spcAft>
                <a:spcPts val="0"/>
              </a:spcAft>
              <a:buClr>
                <a:schemeClr val="accent6">
                  <a:lumMod val="50000"/>
                </a:schemeClr>
              </a:buClr>
              <a:buFont typeface="Wingdings" pitchFamily="2" charset="2"/>
              <a:buNone/>
              <a:defRPr/>
            </a:pPr>
            <a:r>
              <a:rPr lang="en-US" altLang="en-US" sz="3200" dirty="0" smtClean="0">
                <a:solidFill>
                  <a:srgbClr val="0000FF"/>
                </a:solidFill>
              </a:rPr>
              <a:t>			$5</a:t>
            </a:r>
            <a:r>
              <a:rPr lang="en-US" altLang="en-US" sz="3200" dirty="0" smtClean="0">
                <a:solidFill>
                  <a:srgbClr val="000099"/>
                </a:solidFill>
              </a:rPr>
              <a:t> </a:t>
            </a:r>
            <a:r>
              <a:rPr lang="en-US" altLang="en-US" sz="3200" dirty="0" smtClean="0"/>
              <a:t>per share</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CD72C349-D014-4633-AD31-112E8BCED269}" type="slidenum">
              <a:rPr lang="en-US" altLang="en-US" smtClean="0"/>
              <a:pPr>
                <a:defRPr/>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What is the Basis – Gifts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37</a:t>
            </a:fld>
            <a:endParaRPr lang="en-US" altLang="en-US"/>
          </a:p>
        </p:txBody>
      </p:sp>
      <p:sp>
        <p:nvSpPr>
          <p:cNvPr id="24579" name="Rectangle 3"/>
          <p:cNvSpPr>
            <a:spLocks noGrp="1" noChangeArrowheads="1"/>
          </p:cNvSpPr>
          <p:nvPr>
            <p:ph sz="quarter" idx="12"/>
          </p:nvPr>
        </p:nvSpPr>
        <p:spPr/>
        <p:txBody>
          <a:bodyPr>
            <a:normAutofit fontScale="70000" lnSpcReduction="20000"/>
          </a:bodyPr>
          <a:lstStyle/>
          <a:p>
            <a:r>
              <a:rPr lang="en-US" altLang="en-US" dirty="0" smtClean="0"/>
              <a:t>Property received as gift</a:t>
            </a:r>
          </a:p>
          <a:p>
            <a:pPr lvl="1"/>
            <a:r>
              <a:rPr lang="en-US" altLang="en-US" dirty="0" smtClean="0"/>
              <a:t>Must know basis in the hands of donor</a:t>
            </a:r>
          </a:p>
          <a:p>
            <a:pPr lvl="1"/>
            <a:r>
              <a:rPr lang="en-US" altLang="en-US" dirty="0" smtClean="0"/>
              <a:t>Must know fair market value on day of gift</a:t>
            </a:r>
          </a:p>
          <a:p>
            <a:r>
              <a:rPr lang="en-US" altLang="en-US" dirty="0" smtClean="0"/>
              <a:t> Which to use? </a:t>
            </a:r>
          </a:p>
          <a:p>
            <a:r>
              <a:rPr lang="en-US" altLang="en-US" dirty="0" smtClean="0"/>
              <a:t>Depends on which is higher and whether computing gain or loss</a:t>
            </a:r>
          </a:p>
          <a:p>
            <a:endParaRPr lang="en-US" altLang="en-US" dirty="0" smtClean="0"/>
          </a:p>
          <a:p>
            <a:pPr>
              <a:buFont typeface="Wingdings" panose="05000000000000000000" pitchFamily="2" charset="2"/>
              <a:buChar char="Ø"/>
            </a:pPr>
            <a:r>
              <a:rPr lang="en-US" altLang="en-US" dirty="0" smtClean="0"/>
              <a:t>Taxpayer needs to provide basis or be referred to paid preparer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What is the Basis – Inherited</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38</a:t>
            </a:fld>
            <a:endParaRPr lang="en-US" altLang="en-US"/>
          </a:p>
        </p:txBody>
      </p:sp>
      <p:sp>
        <p:nvSpPr>
          <p:cNvPr id="25603" name="Rectangle 3"/>
          <p:cNvSpPr>
            <a:spLocks noGrp="1" noChangeArrowheads="1"/>
          </p:cNvSpPr>
          <p:nvPr>
            <p:ph sz="quarter" idx="12"/>
          </p:nvPr>
        </p:nvSpPr>
        <p:spPr/>
        <p:txBody>
          <a:bodyPr>
            <a:normAutofit fontScale="70000" lnSpcReduction="20000"/>
          </a:bodyPr>
          <a:lstStyle/>
          <a:p>
            <a:r>
              <a:rPr lang="en-US" altLang="en-US" dirty="0" smtClean="0"/>
              <a:t>Inherited Property</a:t>
            </a:r>
          </a:p>
          <a:p>
            <a:pPr lvl="1"/>
            <a:r>
              <a:rPr lang="en-US" altLang="en-US" dirty="0" smtClean="0"/>
              <a:t>From decedent who died before or after 2010</a:t>
            </a:r>
          </a:p>
          <a:p>
            <a:pPr lvl="2">
              <a:buClr>
                <a:schemeClr val="accent2">
                  <a:lumMod val="50000"/>
                </a:schemeClr>
              </a:buClr>
            </a:pPr>
            <a:r>
              <a:rPr lang="en-US" altLang="en-US" dirty="0" smtClean="0"/>
              <a:t>Fair Market Value (FMV) </a:t>
            </a:r>
          </a:p>
          <a:p>
            <a:pPr marL="1371600" lvl="3" indent="0">
              <a:buNone/>
            </a:pPr>
            <a:r>
              <a:rPr lang="en-US" altLang="en-US" dirty="0" smtClean="0"/>
              <a:t>On date of death -OR-</a:t>
            </a:r>
          </a:p>
          <a:p>
            <a:pPr marL="1371600" lvl="3" indent="0">
              <a:buNone/>
            </a:pPr>
            <a:r>
              <a:rPr lang="en-US" altLang="en-US" dirty="0" smtClean="0"/>
              <a:t>On alternate valuation date, if elected by estate</a:t>
            </a:r>
          </a:p>
          <a:p>
            <a:pPr lvl="2">
              <a:buClr>
                <a:schemeClr val="accent2">
                  <a:lumMod val="50000"/>
                </a:schemeClr>
              </a:buClr>
            </a:pPr>
            <a:r>
              <a:rPr lang="en-US" altLang="en-US" dirty="0" smtClean="0"/>
              <a:t>Taxpayer needs to provide basis or </a:t>
            </a:r>
            <a:br>
              <a:rPr lang="en-US" altLang="en-US" dirty="0" smtClean="0"/>
            </a:br>
            <a:r>
              <a:rPr lang="en-US" altLang="en-US" dirty="0" smtClean="0"/>
              <a:t>be referred to paid preparer</a:t>
            </a:r>
          </a:p>
          <a:p>
            <a:pPr lvl="1"/>
            <a:r>
              <a:rPr lang="en-US" altLang="en-US" dirty="0" smtClean="0"/>
              <a:t>Always long term </a:t>
            </a:r>
          </a:p>
          <a:p>
            <a:pPr lvl="1"/>
            <a:r>
              <a:rPr lang="en-US" altLang="en-US" dirty="0" smtClean="0"/>
              <a:t>Use “Inherited – Long Term” in TaxSlayer, Date </a:t>
            </a:r>
            <a:br>
              <a:rPr lang="en-US" altLang="en-US" dirty="0" smtClean="0"/>
            </a:br>
            <a:r>
              <a:rPr lang="en-US" altLang="en-US" dirty="0" smtClean="0"/>
              <a:t>Acquired dropdown selection</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What is the Basis – Inherited</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39</a:t>
            </a:fld>
            <a:endParaRPr lang="en-US" altLang="en-US"/>
          </a:p>
        </p:txBody>
      </p:sp>
      <p:sp>
        <p:nvSpPr>
          <p:cNvPr id="25603" name="Rectangle 3"/>
          <p:cNvSpPr>
            <a:spLocks noGrp="1" noChangeArrowheads="1"/>
          </p:cNvSpPr>
          <p:nvPr>
            <p:ph sz="quarter" idx="12"/>
          </p:nvPr>
        </p:nvSpPr>
        <p:spPr/>
        <p:txBody>
          <a:bodyPr>
            <a:normAutofit fontScale="92500" lnSpcReduction="20000"/>
          </a:bodyPr>
          <a:lstStyle/>
          <a:p>
            <a:r>
              <a:rPr lang="en-US" altLang="en-US" dirty="0" smtClean="0"/>
              <a:t>Inherited Property</a:t>
            </a:r>
          </a:p>
          <a:p>
            <a:pPr lvl="1"/>
            <a:r>
              <a:rPr lang="en-US" altLang="en-US" dirty="0" smtClean="0"/>
              <a:t>From decedent who died in 2010</a:t>
            </a:r>
          </a:p>
          <a:p>
            <a:pPr lvl="2">
              <a:buClr>
                <a:schemeClr val="accent2">
                  <a:lumMod val="50000"/>
                </a:schemeClr>
              </a:buClr>
            </a:pPr>
            <a:r>
              <a:rPr lang="en-US" altLang="en-US" dirty="0" smtClean="0"/>
              <a:t>Usually fair market value on date of death (Inherited – Long Term)</a:t>
            </a:r>
          </a:p>
          <a:p>
            <a:pPr lvl="2">
              <a:buClr>
                <a:schemeClr val="accent2">
                  <a:lumMod val="50000"/>
                </a:schemeClr>
              </a:buClr>
            </a:pPr>
            <a:r>
              <a:rPr lang="en-US" altLang="en-US" dirty="0" smtClean="0"/>
              <a:t>Special election by estate</a:t>
            </a:r>
          </a:p>
          <a:p>
            <a:pPr lvl="3"/>
            <a:r>
              <a:rPr lang="en-US" altLang="en-US" dirty="0" smtClean="0"/>
              <a:t>In-scope if basis provided on Form 8939 (received from estate)</a:t>
            </a:r>
          </a:p>
          <a:p>
            <a:pPr lvl="3"/>
            <a:r>
              <a:rPr lang="en-US" altLang="en-US" dirty="0" smtClean="0"/>
              <a:t>Purchase date is same as decedent’s purchase date (shown on Form 8939)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Asset Taxation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4</a:t>
            </a:fld>
            <a:endParaRPr lang="en-US" altLang="en-US"/>
          </a:p>
        </p:txBody>
      </p:sp>
      <p:sp>
        <p:nvSpPr>
          <p:cNvPr id="15363" name="Content Placeholder 6"/>
          <p:cNvSpPr>
            <a:spLocks noGrp="1"/>
          </p:cNvSpPr>
          <p:nvPr>
            <p:ph sz="quarter" idx="12"/>
          </p:nvPr>
        </p:nvSpPr>
        <p:spPr/>
        <p:txBody>
          <a:bodyPr>
            <a:normAutofit fontScale="92500"/>
          </a:bodyPr>
          <a:lstStyle/>
          <a:p>
            <a:r>
              <a:rPr lang="en-US" altLang="en-US" dirty="0" smtClean="0"/>
              <a:t>Capital gain tax rates apply to “net long-term gains” and qualified dividends</a:t>
            </a:r>
          </a:p>
          <a:p>
            <a:r>
              <a:rPr lang="en-US" altLang="en-US" dirty="0" smtClean="0"/>
              <a:t>Ordinary income rates apply to “net short-term gains”</a:t>
            </a:r>
          </a:p>
          <a:p>
            <a:r>
              <a:rPr lang="en-US" altLang="en-US" dirty="0" smtClean="0"/>
              <a:t>These terms will be explained later</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What is the Basis – Inherited</a:t>
            </a:r>
            <a:endParaRPr lang="en-US" alt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40</a:t>
            </a:fld>
            <a:endParaRPr lang="en-US" altLang="en-US"/>
          </a:p>
        </p:txBody>
      </p:sp>
      <p:sp>
        <p:nvSpPr>
          <p:cNvPr id="38915" name="Rectangle 3"/>
          <p:cNvSpPr>
            <a:spLocks noGrp="1" noChangeArrowheads="1"/>
          </p:cNvSpPr>
          <p:nvPr>
            <p:ph sz="quarter" idx="12"/>
          </p:nvPr>
        </p:nvSpPr>
        <p:spPr/>
        <p:txBody>
          <a:bodyPr>
            <a:normAutofit fontScale="85000" lnSpcReduction="20000"/>
          </a:bodyPr>
          <a:lstStyle/>
          <a:p>
            <a:r>
              <a:rPr lang="en-US" altLang="en-US" dirty="0" smtClean="0"/>
              <a:t>Community property states (usually)</a:t>
            </a:r>
          </a:p>
          <a:p>
            <a:pPr lvl="1"/>
            <a:r>
              <a:rPr lang="en-US" altLang="en-US" dirty="0" smtClean="0"/>
              <a:t>Basis of 100% of the property is based on the date-of-death value</a:t>
            </a:r>
          </a:p>
          <a:p>
            <a:pPr lvl="1"/>
            <a:r>
              <a:rPr lang="en-US" altLang="en-US" dirty="0" smtClean="0"/>
              <a:t>Follow rules for your state.</a:t>
            </a:r>
          </a:p>
          <a:p>
            <a:r>
              <a:rPr lang="en-US" altLang="en-US" dirty="0" smtClean="0"/>
              <a:t>Separate property states (usually)</a:t>
            </a:r>
          </a:p>
          <a:p>
            <a:pPr lvl="1"/>
            <a:r>
              <a:rPr lang="en-US" altLang="en-US" dirty="0" smtClean="0"/>
              <a:t>Basis of the decedent’s interest is based on the date-of-death value</a:t>
            </a:r>
          </a:p>
          <a:p>
            <a:pPr lvl="1"/>
            <a:r>
              <a:rPr lang="en-US" altLang="en-US" dirty="0" smtClean="0"/>
              <a:t>Basis of survivor’s interest unchanged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Holding Period</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41</a:t>
            </a:fld>
            <a:endParaRPr lang="en-US" altLang="en-US"/>
          </a:p>
        </p:txBody>
      </p:sp>
      <p:sp>
        <p:nvSpPr>
          <p:cNvPr id="3075" name="Rectangle 3"/>
          <p:cNvSpPr>
            <a:spLocks noGrp="1" noChangeArrowheads="1"/>
          </p:cNvSpPr>
          <p:nvPr>
            <p:ph sz="quarter" idx="12"/>
          </p:nvPr>
        </p:nvSpPr>
        <p:spPr/>
        <p:txBody>
          <a:bodyPr>
            <a:normAutofit fontScale="92500" lnSpcReduction="20000"/>
          </a:bodyPr>
          <a:lstStyle/>
          <a:p>
            <a:r>
              <a:rPr lang="en-US" altLang="en-US" dirty="0" smtClean="0"/>
              <a:t>When did you buy it? When did you sell it?</a:t>
            </a:r>
          </a:p>
          <a:p>
            <a:r>
              <a:rPr lang="en-US" altLang="en-US" dirty="0" smtClean="0"/>
              <a:t>Always use “trade date” for securities</a:t>
            </a:r>
          </a:p>
          <a:p>
            <a:pPr lvl="1"/>
            <a:r>
              <a:rPr lang="en-US" altLang="en-US" dirty="0" smtClean="0"/>
              <a:t>Settlement date will be later</a:t>
            </a:r>
          </a:p>
          <a:p>
            <a:r>
              <a:rPr lang="en-US" altLang="en-US" dirty="0" smtClean="0"/>
              <a:t>Difference between buy date and sell date is the “holding period”</a:t>
            </a:r>
          </a:p>
        </p:txBody>
      </p:sp>
      <p:pic>
        <p:nvPicPr>
          <p:cNvPr id="450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04800"/>
            <a:ext cx="17653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altLang="en-US" dirty="0" smtClean="0"/>
              <a:t>Holding Period – Capital Assets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42</a:t>
            </a:fld>
            <a:endParaRPr lang="en-US" altLang="en-US"/>
          </a:p>
        </p:txBody>
      </p:sp>
      <p:sp>
        <p:nvSpPr>
          <p:cNvPr id="46087" name="Rectangle 3"/>
          <p:cNvSpPr>
            <a:spLocks noGrp="1" noChangeArrowheads="1"/>
          </p:cNvSpPr>
          <p:nvPr>
            <p:ph sz="quarter" idx="12"/>
          </p:nvPr>
        </p:nvSpPr>
        <p:spPr/>
        <p:txBody>
          <a:bodyPr/>
          <a:lstStyle/>
          <a:p>
            <a:r>
              <a:rPr lang="en-US" altLang="en-US" dirty="0" smtClean="0"/>
              <a:t>Long term = more than one year</a:t>
            </a:r>
          </a:p>
          <a:p>
            <a:r>
              <a:rPr lang="en-US" altLang="en-US" dirty="0" smtClean="0"/>
              <a:t>Short term = one year or less</a:t>
            </a:r>
          </a:p>
          <a:p>
            <a:endParaRPr lang="en-US" alt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Holding Period Quiz</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43</a:t>
            </a:fld>
            <a:endParaRPr lang="en-US" altLang="en-US"/>
          </a:p>
        </p:txBody>
      </p:sp>
      <p:sp>
        <p:nvSpPr>
          <p:cNvPr id="3075" name="Rectangle 3"/>
          <p:cNvSpPr>
            <a:spLocks noGrp="1" noChangeArrowheads="1"/>
          </p:cNvSpPr>
          <p:nvPr>
            <p:ph sz="quarter" idx="12"/>
          </p:nvPr>
        </p:nvSpPr>
        <p:spPr/>
        <p:txBody>
          <a:bodyPr>
            <a:normAutofit fontScale="77500" lnSpcReduction="20000"/>
          </a:bodyPr>
          <a:lstStyle/>
          <a:p>
            <a:r>
              <a:rPr lang="en-US" altLang="en-US" dirty="0" smtClean="0"/>
              <a:t>Buy 6/1/15 sell 6/1/16 short or long term?</a:t>
            </a:r>
          </a:p>
          <a:p>
            <a:pPr lvl="1"/>
            <a:r>
              <a:rPr lang="en-US" altLang="en-US" dirty="0" smtClean="0"/>
              <a:t>Short term (1 year)</a:t>
            </a:r>
          </a:p>
          <a:p>
            <a:r>
              <a:rPr lang="en-US" altLang="en-US" dirty="0" smtClean="0"/>
              <a:t>Buy 6/1/15 sell 6/2/16 short or long term?</a:t>
            </a:r>
          </a:p>
          <a:p>
            <a:pPr lvl="1"/>
            <a:r>
              <a:rPr lang="en-US" altLang="en-US" dirty="0" smtClean="0"/>
              <a:t>Long term (1 year + 1 day)</a:t>
            </a:r>
          </a:p>
          <a:p>
            <a:r>
              <a:rPr lang="en-US" altLang="en-US" dirty="0" smtClean="0"/>
              <a:t>Buy 6/2/13 sell 6/1/12 (short sale) short or long?</a:t>
            </a:r>
          </a:p>
          <a:p>
            <a:pPr lvl="1"/>
            <a:r>
              <a:rPr lang="en-US" altLang="en-US" dirty="0" smtClean="0"/>
              <a:t>Short sales are usually short term (would need to hold shares for &gt; 1 year before using to cover short position)</a:t>
            </a:r>
          </a:p>
        </p:txBody>
      </p:sp>
      <p:sp>
        <p:nvSpPr>
          <p:cNvPr id="4" name="5-Point Star 3"/>
          <p:cNvSpPr/>
          <p:nvPr/>
        </p:nvSpPr>
        <p:spPr>
          <a:xfrm>
            <a:off x="8229600" y="4572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dirty="0" smtClean="0"/>
              <a:t>Holding Period Of Capital Assets</a:t>
            </a:r>
          </a:p>
        </p:txBody>
      </p:sp>
      <p:sp>
        <p:nvSpPr>
          <p:cNvPr id="3075" name="Rectangle 3"/>
          <p:cNvSpPr>
            <a:spLocks noGrp="1" noChangeArrowheads="1"/>
          </p:cNvSpPr>
          <p:nvPr>
            <p:ph sz="quarter" idx="12"/>
          </p:nvPr>
        </p:nvSpPr>
        <p:spPr/>
        <p:txBody>
          <a:bodyPr rtlCol="0">
            <a:normAutofit lnSpcReduction="10000"/>
          </a:bodyPr>
          <a:lstStyle/>
          <a:p>
            <a:pPr eaLnBrk="1" fontAlgn="auto" hangingPunct="1">
              <a:spcAft>
                <a:spcPts val="0"/>
              </a:spcAft>
              <a:defRPr/>
            </a:pPr>
            <a:r>
              <a:rPr lang="en-US" altLang="en-US" dirty="0" smtClean="0"/>
              <a:t>Good news: TaxSlayer does date arithmetic!</a:t>
            </a:r>
          </a:p>
          <a:p>
            <a:pPr eaLnBrk="1" fontAlgn="auto" hangingPunct="1">
              <a:spcAft>
                <a:spcPts val="0"/>
              </a:spcAft>
              <a:defRPr/>
            </a:pPr>
            <a:endParaRPr lang="en-US" altLang="en-US" dirty="0" smtClean="0"/>
          </a:p>
          <a:p>
            <a:pPr eaLnBrk="1" fontAlgn="auto" hangingPunct="1">
              <a:spcAft>
                <a:spcPts val="0"/>
              </a:spcAft>
              <a:buFont typeface="Calibri" pitchFamily="34" charset="0"/>
              <a:buNone/>
              <a:defRPr/>
            </a:pPr>
            <a:endParaRPr lang="en-US" altLang="en-US" dirty="0" smtClean="0"/>
          </a:p>
          <a:p>
            <a:pPr eaLnBrk="1" fontAlgn="auto" hangingPunct="1">
              <a:spcAft>
                <a:spcPts val="0"/>
              </a:spcAft>
              <a:defRPr/>
            </a:pPr>
            <a:r>
              <a:rPr lang="en-US" altLang="en-US" dirty="0" smtClean="0"/>
              <a:t>In TaxSlayer be sure to carefully enter dates</a:t>
            </a:r>
          </a:p>
        </p:txBody>
      </p:sp>
      <p:pic>
        <p:nvPicPr>
          <p:cNvPr id="481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1563" y="3200400"/>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CD72C349-D014-4633-AD31-112E8BCED269}" type="slidenum">
              <a:rPr lang="en-US" altLang="en-US" smtClean="0"/>
              <a:pPr>
                <a:defRPr/>
              </a:pPr>
              <a:t>44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Sales Price?</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45</a:t>
            </a:fld>
            <a:endParaRPr lang="en-US" altLang="en-US"/>
          </a:p>
        </p:txBody>
      </p:sp>
      <p:sp>
        <p:nvSpPr>
          <p:cNvPr id="29699" name="Content Placeholder 2"/>
          <p:cNvSpPr>
            <a:spLocks noGrp="1"/>
          </p:cNvSpPr>
          <p:nvPr>
            <p:ph sz="quarter" idx="12"/>
          </p:nvPr>
        </p:nvSpPr>
        <p:spPr/>
        <p:txBody>
          <a:bodyPr>
            <a:normAutofit fontScale="92500"/>
          </a:bodyPr>
          <a:lstStyle/>
          <a:p>
            <a:r>
              <a:rPr lang="en-US" altLang="en-US" dirty="0" smtClean="0"/>
              <a:t>Gross proceeds (sales price)</a:t>
            </a:r>
          </a:p>
          <a:p>
            <a:pPr lvl="1"/>
            <a:r>
              <a:rPr lang="en-US" altLang="en-US" dirty="0" smtClean="0"/>
              <a:t>Not reduced for expenses of sale</a:t>
            </a:r>
          </a:p>
          <a:p>
            <a:r>
              <a:rPr lang="en-US" altLang="en-US" dirty="0" smtClean="0"/>
              <a:t>Net proceeds</a:t>
            </a:r>
          </a:p>
          <a:p>
            <a:pPr lvl="1"/>
            <a:r>
              <a:rPr lang="en-US" altLang="en-US" dirty="0" smtClean="0"/>
              <a:t>Already reduced for expenses of sale</a:t>
            </a:r>
          </a:p>
          <a:p>
            <a:r>
              <a:rPr lang="en-US" altLang="en-US" dirty="0" smtClean="0"/>
              <a:t>1099-B specifies method used			   </a:t>
            </a:r>
          </a:p>
        </p:txBody>
      </p:sp>
      <p:pic>
        <p:nvPicPr>
          <p:cNvPr id="491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9478" y="492124"/>
            <a:ext cx="16891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8077200" y="3048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fade">
                                      <p:cBhvr>
                                        <p:cTn id="7" dur="500"/>
                                        <p:tgtEl>
                                          <p:spTgt spid="29699">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3" end="3"/>
                                            </p:txEl>
                                          </p:spTgt>
                                        </p:tgtEl>
                                        <p:attrNameLst>
                                          <p:attrName>style.visibility</p:attrName>
                                        </p:attrNameLst>
                                      </p:cBhvr>
                                      <p:to>
                                        <p:strVal val="visible"/>
                                      </p:to>
                                    </p:set>
                                    <p:animEffect transition="in" filter="fade">
                                      <p:cBhvr>
                                        <p:cTn id="10" dur="500"/>
                                        <p:tgtEl>
                                          <p:spTgt spid="2969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or Net Proceeds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CD72C349-D014-4633-AD31-112E8BCED269}" type="slidenum">
              <a:rPr lang="en-US" altLang="en-US" smtClean="0"/>
              <a:pPr/>
              <a:t>46</a:t>
            </a:fld>
            <a:endParaRPr lang="en-US" altLang="en-US"/>
          </a:p>
        </p:txBody>
      </p:sp>
      <p:sp>
        <p:nvSpPr>
          <p:cNvPr id="29699" name="Content Placeholder 2"/>
          <p:cNvSpPr>
            <a:spLocks noGrp="1"/>
          </p:cNvSpPr>
          <p:nvPr>
            <p:ph sz="quarter" idx="12"/>
          </p:nvPr>
        </p:nvSpPr>
        <p:spPr/>
        <p:txBody>
          <a:bodyPr>
            <a:normAutofit fontScale="77500" lnSpcReduction="20000"/>
          </a:bodyPr>
          <a:lstStyle/>
          <a:p>
            <a:r>
              <a:rPr lang="en-US" altLang="en-US" dirty="0" smtClean="0"/>
              <a:t>If gross proceeds are reported on 1099-B</a:t>
            </a:r>
          </a:p>
          <a:p>
            <a:pPr lvl="1"/>
            <a:r>
              <a:rPr lang="en-US" altLang="en-US" dirty="0" smtClean="0"/>
              <a:t>Do not adjust proceeds for expenses of sale</a:t>
            </a:r>
          </a:p>
          <a:p>
            <a:pPr lvl="1"/>
            <a:r>
              <a:rPr lang="en-US" altLang="en-US" dirty="0" smtClean="0"/>
              <a:t>Instead, make adjustment equal to selling expenses (</a:t>
            </a:r>
            <a:r>
              <a:rPr lang="en-US" altLang="en-US" dirty="0" err="1" smtClean="0"/>
              <a:t>noncovered</a:t>
            </a:r>
            <a:r>
              <a:rPr lang="en-US" altLang="en-US" dirty="0" smtClean="0"/>
              <a:t> only)</a:t>
            </a:r>
          </a:p>
          <a:p>
            <a:r>
              <a:rPr lang="en-US" altLang="en-US" dirty="0" smtClean="0"/>
              <a:t>IRS matches proceeds reported on all Forms 1099-Bs to total proceeds on tax return</a:t>
            </a:r>
          </a:p>
          <a:p>
            <a:r>
              <a:rPr lang="en-US" altLang="en-US" dirty="0" smtClean="0"/>
              <a:t>Don’t adjust for covered securities – broker has already reflected in basis</a:t>
            </a:r>
          </a:p>
        </p:txBody>
      </p:sp>
      <p:sp>
        <p:nvSpPr>
          <p:cNvPr id="5" name="5-Point Star 4"/>
          <p:cNvSpPr/>
          <p:nvPr/>
        </p:nvSpPr>
        <p:spPr>
          <a:xfrm>
            <a:off x="7924800" y="228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altLang="en-US" dirty="0" smtClean="0"/>
              <a:t>Capital Gains Quiz</a:t>
            </a:r>
          </a:p>
        </p:txBody>
      </p:sp>
      <p:sp>
        <p:nvSpPr>
          <p:cNvPr id="93187" name="Rectangle 3"/>
          <p:cNvSpPr>
            <a:spLocks noGrp="1" noChangeArrowheads="1"/>
          </p:cNvSpPr>
          <p:nvPr>
            <p:ph sz="quarter" idx="12"/>
          </p:nvPr>
        </p:nvSpPr>
        <p:spPr>
          <a:xfrm>
            <a:off x="914400" y="1812925"/>
            <a:ext cx="7696200" cy="4495800"/>
          </a:xfrm>
        </p:spPr>
        <p:txBody>
          <a:bodyPr/>
          <a:lstStyle/>
          <a:p>
            <a:pPr eaLnBrk="1" hangingPunct="1">
              <a:lnSpc>
                <a:spcPct val="90000"/>
              </a:lnSpc>
            </a:pPr>
            <a:r>
              <a:rPr lang="en-US" altLang="en-US" sz="3000" dirty="0" smtClean="0"/>
              <a:t>Taxpayer bought 100 shares of XYZ stock for $500 and sells them receiving $7 per share minus total commission of $15</a:t>
            </a:r>
          </a:p>
          <a:p>
            <a:pPr eaLnBrk="1" hangingPunct="1">
              <a:lnSpc>
                <a:spcPct val="90000"/>
              </a:lnSpc>
            </a:pPr>
            <a:r>
              <a:rPr lang="en-US" altLang="en-US" sz="3000" dirty="0" smtClean="0"/>
              <a:t>What is sales price (reduced for commissions, “net proceeds”) on 1099-B?</a:t>
            </a:r>
          </a:p>
          <a:p>
            <a:pPr eaLnBrk="1" hangingPunct="1">
              <a:lnSpc>
                <a:spcPct val="90000"/>
              </a:lnSpc>
              <a:buFont typeface="Calibri" pitchFamily="34" charset="0"/>
              <a:buNone/>
            </a:pPr>
            <a:r>
              <a:rPr lang="en-US" altLang="en-US" sz="3000" dirty="0" smtClean="0"/>
              <a:t>		  </a:t>
            </a:r>
            <a:r>
              <a:rPr lang="en-US" altLang="en-US" sz="3000" dirty="0" smtClean="0">
                <a:solidFill>
                  <a:srgbClr val="0000FF"/>
                </a:solidFill>
              </a:rPr>
              <a:t>$685</a:t>
            </a:r>
          </a:p>
          <a:p>
            <a:pPr eaLnBrk="1" hangingPunct="1">
              <a:lnSpc>
                <a:spcPct val="90000"/>
              </a:lnSpc>
            </a:pPr>
            <a:r>
              <a:rPr lang="en-US" altLang="en-US" sz="3000" dirty="0" smtClean="0"/>
              <a:t>What is cost to be reported for shares sold?</a:t>
            </a:r>
          </a:p>
          <a:p>
            <a:pPr eaLnBrk="1" hangingPunct="1">
              <a:lnSpc>
                <a:spcPct val="90000"/>
              </a:lnSpc>
              <a:buFont typeface="Calibri" pitchFamily="34" charset="0"/>
              <a:buNone/>
            </a:pPr>
            <a:r>
              <a:rPr lang="en-US" altLang="en-US" sz="3000" dirty="0" smtClean="0">
                <a:solidFill>
                  <a:srgbClr val="0000FF"/>
                </a:solidFill>
              </a:rPr>
              <a:t>		  $500</a:t>
            </a:r>
          </a:p>
          <a:p>
            <a:pPr eaLnBrk="1" hangingPunct="1">
              <a:lnSpc>
                <a:spcPct val="90000"/>
              </a:lnSpc>
            </a:pPr>
            <a:endParaRPr lang="en-US" altLang="en-US" sz="3000" dirty="0" smtClean="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CD72C349-D014-4633-AD31-112E8BCED269}" type="slidenum">
              <a:rPr lang="en-US" altLang="en-US" smtClean="0"/>
              <a:pPr>
                <a:defRPr/>
              </a:pPr>
              <a:t>47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altLang="en-US" dirty="0" smtClean="0"/>
              <a:t>Capital Gains Quiz</a:t>
            </a:r>
          </a:p>
        </p:txBody>
      </p:sp>
      <p:sp>
        <p:nvSpPr>
          <p:cNvPr id="93187" name="Rectangle 3"/>
          <p:cNvSpPr>
            <a:spLocks noGrp="1" noChangeArrowheads="1"/>
          </p:cNvSpPr>
          <p:nvPr>
            <p:ph sz="quarter" idx="12"/>
          </p:nvPr>
        </p:nvSpPr>
        <p:spPr>
          <a:xfrm>
            <a:off x="914400" y="1812925"/>
            <a:ext cx="7620000" cy="4495800"/>
          </a:xfrm>
        </p:spPr>
        <p:txBody>
          <a:bodyPr>
            <a:normAutofit fontScale="92500" lnSpcReduction="10000"/>
          </a:bodyPr>
          <a:lstStyle/>
          <a:p>
            <a:pPr eaLnBrk="1" hangingPunct="1">
              <a:lnSpc>
                <a:spcPct val="90000"/>
              </a:lnSpc>
            </a:pPr>
            <a:r>
              <a:rPr lang="en-US" altLang="en-US" sz="3000" dirty="0" smtClean="0"/>
              <a:t>Taxpayer bought 100 shares of XYZ stock for $500 and sells them receiving $7 per share minus total commission of $15</a:t>
            </a:r>
          </a:p>
          <a:p>
            <a:pPr eaLnBrk="1" hangingPunct="1">
              <a:lnSpc>
                <a:spcPct val="90000"/>
              </a:lnSpc>
            </a:pPr>
            <a:r>
              <a:rPr lang="en-US" altLang="en-US" sz="3000" dirty="0" smtClean="0"/>
              <a:t>What is sales price (not reduced for commissions, “gross proceeds”) on 1099-B?</a:t>
            </a:r>
          </a:p>
          <a:p>
            <a:pPr eaLnBrk="1" hangingPunct="1">
              <a:lnSpc>
                <a:spcPct val="90000"/>
              </a:lnSpc>
              <a:buFont typeface="Calibri" pitchFamily="34" charset="0"/>
              <a:buNone/>
            </a:pPr>
            <a:r>
              <a:rPr lang="en-US" altLang="en-US" sz="3000" dirty="0" smtClean="0"/>
              <a:t> 		  </a:t>
            </a:r>
            <a:r>
              <a:rPr lang="en-US" altLang="en-US" sz="3000" dirty="0" smtClean="0">
                <a:solidFill>
                  <a:srgbClr val="0000FF"/>
                </a:solidFill>
              </a:rPr>
              <a:t>$700</a:t>
            </a:r>
          </a:p>
          <a:p>
            <a:pPr eaLnBrk="1" hangingPunct="1">
              <a:lnSpc>
                <a:spcPct val="90000"/>
              </a:lnSpc>
            </a:pPr>
            <a:r>
              <a:rPr lang="en-US" altLang="en-US" sz="3000" dirty="0" smtClean="0"/>
              <a:t>What is cost to be reported for shares sold if payer did not reflect commission in “Sales Price”?</a:t>
            </a:r>
          </a:p>
          <a:p>
            <a:pPr eaLnBrk="1" hangingPunct="1">
              <a:lnSpc>
                <a:spcPct val="90000"/>
              </a:lnSpc>
              <a:buFont typeface="Calibri" pitchFamily="34" charset="0"/>
              <a:buNone/>
            </a:pPr>
            <a:r>
              <a:rPr lang="en-US" altLang="en-US" sz="3000" dirty="0" smtClean="0">
                <a:solidFill>
                  <a:srgbClr val="0000FF"/>
                </a:solidFill>
              </a:rPr>
              <a:t>   $500 with a -$15 adjustment (explanation &gt; “Form 1099-B with Basis in Box 3 is incorrect”)</a:t>
            </a:r>
          </a:p>
          <a:p>
            <a:pPr eaLnBrk="1" hangingPunct="1">
              <a:lnSpc>
                <a:spcPct val="90000"/>
              </a:lnSpc>
            </a:pPr>
            <a:endParaRPr lang="en-US" altLang="en-US" sz="3000" dirty="0" smtClean="0"/>
          </a:p>
        </p:txBody>
      </p:sp>
      <p:sp>
        <p:nvSpPr>
          <p:cNvPr id="5" name="5-Point Star 4"/>
          <p:cNvSpPr/>
          <p:nvPr/>
        </p:nvSpPr>
        <p:spPr>
          <a:xfrm>
            <a:off x="8213725" y="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CD72C349-D014-4633-AD31-112E8BCED269}" type="slidenum">
              <a:rPr lang="en-US" altLang="en-US" smtClean="0"/>
              <a:pPr>
                <a:defRPr/>
              </a:pPr>
              <a:t>48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Entering in TaxSlayer</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49</a:t>
            </a:fld>
            <a:endParaRPr lang="en-US" altLang="en-US"/>
          </a:p>
        </p:txBody>
      </p:sp>
      <p:sp>
        <p:nvSpPr>
          <p:cNvPr id="55299" name="Content Placeholder 2"/>
          <p:cNvSpPr>
            <a:spLocks noGrp="1"/>
          </p:cNvSpPr>
          <p:nvPr>
            <p:ph sz="quarter" idx="12"/>
          </p:nvPr>
        </p:nvSpPr>
        <p:spPr/>
        <p:txBody>
          <a:bodyPr>
            <a:normAutofit fontScale="85000" lnSpcReduction="10000"/>
          </a:bodyPr>
          <a:lstStyle/>
          <a:p>
            <a:r>
              <a:rPr lang="en-US" altLang="en-US" dirty="0" smtClean="0"/>
              <a:t>Taxpayer receives substitute Form </a:t>
            </a:r>
            <a:br>
              <a:rPr lang="en-US" altLang="en-US" dirty="0" smtClean="0"/>
            </a:br>
            <a:r>
              <a:rPr lang="en-US" altLang="en-US" dirty="0" smtClean="0"/>
              <a:t>1099-B or IRS supplied Form 1099-B </a:t>
            </a:r>
          </a:p>
          <a:p>
            <a:r>
              <a:rPr lang="en-US" altLang="en-US" dirty="0" smtClean="0"/>
              <a:t>There may be “corrected” forms – use last one received (will have date)</a:t>
            </a:r>
          </a:p>
          <a:p>
            <a:r>
              <a:rPr lang="en-US" altLang="en-US" dirty="0" smtClean="0"/>
              <a:t>Follow the statement</a:t>
            </a:r>
          </a:p>
          <a:p>
            <a:pPr lvl="1"/>
            <a:r>
              <a:rPr lang="en-US" altLang="en-US" dirty="0" smtClean="0"/>
              <a:t>Unless taxpayer has information that statement is incorrect or incomplete</a:t>
            </a:r>
          </a:p>
        </p:txBody>
      </p:sp>
      <p:pic>
        <p:nvPicPr>
          <p:cNvPr id="5325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81000"/>
            <a:ext cx="1295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Asset Taxation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CD72C349-D014-4633-AD31-112E8BCED269}" type="slidenum">
              <a:rPr lang="en-US" altLang="en-US" smtClean="0"/>
              <a:pPr/>
              <a:t>5</a:t>
            </a:fld>
            <a:endParaRPr lang="en-US" altLang="en-US"/>
          </a:p>
        </p:txBody>
      </p:sp>
      <p:sp>
        <p:nvSpPr>
          <p:cNvPr id="7175" name="Content Placeholder 6"/>
          <p:cNvSpPr>
            <a:spLocks noGrp="1"/>
          </p:cNvSpPr>
          <p:nvPr>
            <p:ph sz="quarter" idx="12"/>
          </p:nvPr>
        </p:nvSpPr>
        <p:spPr/>
        <p:txBody>
          <a:bodyPr/>
          <a:lstStyle/>
          <a:p>
            <a:r>
              <a:rPr lang="en-US" altLang="en-US" dirty="0" smtClean="0"/>
              <a:t>Capital gains or losses come from the sale* of capital assets for in-scope returns</a:t>
            </a:r>
          </a:p>
        </p:txBody>
      </p:sp>
      <p:sp>
        <p:nvSpPr>
          <p:cNvPr id="5" name="Rectangle 4"/>
          <p:cNvSpPr/>
          <p:nvPr/>
        </p:nvSpPr>
        <p:spPr>
          <a:xfrm>
            <a:off x="1676400" y="4876800"/>
            <a:ext cx="6392863" cy="523875"/>
          </a:xfrm>
          <a:prstGeom prst="rect">
            <a:avLst/>
          </a:prstGeom>
        </p:spPr>
        <p:txBody>
          <a:bodyPr wrap="none">
            <a:spAutoFit/>
          </a:bodyPr>
          <a:lstStyle/>
          <a:p>
            <a:pPr marL="53975" eaLnBrk="1" hangingPunct="1">
              <a:buFont typeface="Calibri" pitchFamily="34" charset="0"/>
              <a:buNone/>
              <a:defRPr/>
            </a:pPr>
            <a:r>
              <a:rPr lang="en-US" altLang="en-US" sz="2800" b="1" dirty="0">
                <a:latin typeface="+mn-lt"/>
                <a:cs typeface="Calibri" panose="020F0502020204030204" pitchFamily="34" charset="0"/>
              </a:rPr>
              <a:t>*or other reportable event or transaction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123825"/>
            <a:ext cx="9237662"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7" name="TextBox 4"/>
          <p:cNvSpPr txBox="1">
            <a:spLocks noChangeArrowheads="1"/>
          </p:cNvSpPr>
          <p:nvPr/>
        </p:nvSpPr>
        <p:spPr bwMode="auto">
          <a:xfrm>
            <a:off x="685800" y="1133475"/>
            <a:ext cx="2895600" cy="523875"/>
          </a:xfrm>
          <a:prstGeom prst="rect">
            <a:avLst/>
          </a:prstGeom>
          <a:noFill/>
          <a:ln w="158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lgn="ctr" eaLnBrk="1" hangingPunct="1">
              <a:spcBef>
                <a:spcPct val="0"/>
              </a:spcBef>
              <a:buClrTx/>
              <a:buSzTx/>
              <a:buFontTx/>
              <a:buNone/>
            </a:pPr>
            <a:r>
              <a:rPr lang="en-US" altLang="en-US" sz="2800" dirty="0">
                <a:solidFill>
                  <a:srgbClr val="0000FF"/>
                </a:solidFill>
                <a:cs typeface="Calibri" panose="020F0502020204030204" pitchFamily="34" charset="0"/>
              </a:rPr>
              <a:t>Actual form</a:t>
            </a:r>
          </a:p>
        </p:txBody>
      </p:sp>
      <p:cxnSp>
        <p:nvCxnSpPr>
          <p:cNvPr id="4" name="Straight Connector 3"/>
          <p:cNvCxnSpPr/>
          <p:nvPr/>
        </p:nvCxnSpPr>
        <p:spPr>
          <a:xfrm>
            <a:off x="4343400" y="4616450"/>
            <a:ext cx="3352800" cy="114300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343400" y="4616450"/>
            <a:ext cx="3352800" cy="114300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48375" y="5759450"/>
            <a:ext cx="1525588" cy="33655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48375" y="5759450"/>
            <a:ext cx="1525588" cy="33655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4282" name="TextBox 1"/>
          <p:cNvSpPr txBox="1">
            <a:spLocks noChangeArrowheads="1"/>
          </p:cNvSpPr>
          <p:nvPr/>
        </p:nvSpPr>
        <p:spPr bwMode="auto">
          <a:xfrm>
            <a:off x="6553200" y="787400"/>
            <a:ext cx="10207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spcBef>
                <a:spcPct val="0"/>
              </a:spcBef>
              <a:buClrTx/>
              <a:buSzTx/>
              <a:buFontTx/>
              <a:buNone/>
            </a:pPr>
            <a:r>
              <a:rPr lang="en-US" altLang="en-US" sz="2000" dirty="0">
                <a:cs typeface="Calibri" panose="020F0502020204030204" pitchFamily="34" charset="0"/>
              </a:rPr>
              <a:t>2016</a:t>
            </a:r>
          </a:p>
        </p:txBody>
      </p:sp>
      <p:sp>
        <p:nvSpPr>
          <p:cNvPr id="54283" name="TextBox 1"/>
          <p:cNvSpPr txBox="1">
            <a:spLocks noChangeArrowheads="1"/>
          </p:cNvSpPr>
          <p:nvPr/>
        </p:nvSpPr>
        <p:spPr bwMode="auto">
          <a:xfrm>
            <a:off x="352425" y="4892675"/>
            <a:ext cx="8561388" cy="1200150"/>
          </a:xfrm>
          <a:prstGeom prst="rect">
            <a:avLst/>
          </a:prstGeom>
          <a:solidFill>
            <a:schemeClr val="accent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lgn="ctr">
              <a:spcBef>
                <a:spcPct val="0"/>
              </a:spcBef>
              <a:buClrTx/>
              <a:buSzTx/>
              <a:buFontTx/>
              <a:buNone/>
            </a:pPr>
            <a:r>
              <a:rPr lang="en-US" altLang="en-US" sz="3600" b="0" dirty="0">
                <a:cs typeface="Calibri" panose="020F0502020204030204" pitchFamily="34" charset="0"/>
              </a:rPr>
              <a:t>Many brokers provide a </a:t>
            </a:r>
            <a:br>
              <a:rPr lang="en-US" altLang="en-US" sz="3600" b="0" dirty="0">
                <a:cs typeface="Calibri" panose="020F0502020204030204" pitchFamily="34" charset="0"/>
              </a:rPr>
            </a:br>
            <a:r>
              <a:rPr lang="en-US" altLang="en-US" sz="3600" b="0" dirty="0">
                <a:cs typeface="Calibri" panose="020F0502020204030204" pitchFamily="34" charset="0"/>
              </a:rPr>
              <a:t>“substitute” 1099-B </a:t>
            </a:r>
          </a:p>
        </p:txBody>
      </p:sp>
      <p:sp>
        <p:nvSpPr>
          <p:cNvPr id="2" name="Footer Placeholder 1"/>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5152D87E-0766-4C80-ACCC-D841EDFB637B}" type="slidenum">
              <a:rPr lang="en-US" altLang="en-US" smtClean="0"/>
              <a:pPr>
                <a:defRPr/>
              </a:pPr>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5152D87E-0766-4C80-ACCC-D841EDFB637B}" type="slidenum">
              <a:rPr lang="en-US" altLang="en-US" smtClean="0"/>
              <a:pPr/>
              <a:t>51</a:t>
            </a:fld>
            <a:endParaRPr lang="en-US" altLang="en-US"/>
          </a:p>
        </p:txBody>
      </p:sp>
      <p:sp>
        <p:nvSpPr>
          <p:cNvPr id="4" name="Title 3"/>
          <p:cNvSpPr>
            <a:spLocks noGrp="1"/>
          </p:cNvSpPr>
          <p:nvPr>
            <p:ph type="title" idx="4294967295"/>
          </p:nvPr>
        </p:nvSpPr>
        <p:spPr>
          <a:xfrm>
            <a:off x="685800" y="152400"/>
            <a:ext cx="7620000" cy="1074738"/>
          </a:xfrm>
        </p:spPr>
        <p:txBody>
          <a:bodyPr>
            <a:normAutofit fontScale="90000"/>
          </a:bodyPr>
          <a:lstStyle/>
          <a:p>
            <a:pPr eaLnBrk="1" fontAlgn="auto" hangingPunct="1">
              <a:spcAft>
                <a:spcPts val="0"/>
              </a:spcAft>
              <a:defRPr/>
            </a:pPr>
            <a:r>
              <a:rPr lang="en-US" dirty="0" smtClean="0"/>
              <a:t>IRS Instructions for Form 1099-B</a:t>
            </a:r>
            <a:endParaRPr lang="en-US" dirty="0"/>
          </a:p>
        </p:txBody>
      </p:sp>
      <p:sp>
        <p:nvSpPr>
          <p:cNvPr id="5" name="Text Placeholder 4"/>
          <p:cNvSpPr>
            <a:spLocks noGrp="1"/>
          </p:cNvSpPr>
          <p:nvPr>
            <p:ph type="body" idx="4294967295"/>
          </p:nvPr>
        </p:nvSpPr>
        <p:spPr>
          <a:xfrm>
            <a:off x="838200" y="1524000"/>
            <a:ext cx="7391400" cy="4495800"/>
          </a:xfrm>
        </p:spPr>
        <p:txBody>
          <a:bodyPr rtlCol="0">
            <a:normAutofit fontScale="92500" lnSpcReduction="20000"/>
          </a:bodyPr>
          <a:lstStyle/>
          <a:p>
            <a:pPr eaLnBrk="1" fontAlgn="auto" hangingPunct="1">
              <a:spcAft>
                <a:spcPts val="0"/>
              </a:spcAft>
              <a:buClr>
                <a:schemeClr val="accent2">
                  <a:lumMod val="50000"/>
                </a:schemeClr>
              </a:buClr>
              <a:defRPr/>
            </a:pPr>
            <a:r>
              <a:rPr lang="en-US" dirty="0" smtClean="0"/>
              <a:t>Defines generally:</a:t>
            </a:r>
          </a:p>
          <a:p>
            <a:pPr marL="569913" lvl="1" indent="0">
              <a:buClr>
                <a:schemeClr val="accent2">
                  <a:lumMod val="50000"/>
                </a:schemeClr>
              </a:buClr>
              <a:buNone/>
              <a:defRPr/>
            </a:pPr>
            <a:r>
              <a:rPr lang="en-US" u="sng" dirty="0" smtClean="0"/>
              <a:t>Covered securities</a:t>
            </a:r>
            <a:r>
              <a:rPr lang="en-US" dirty="0" smtClean="0"/>
              <a:t> are shares purchased after 12/31/2011 and cost basis will be reported to shareholder and the IRS.</a:t>
            </a:r>
          </a:p>
          <a:p>
            <a:pPr marL="569913" lvl="1" indent="0">
              <a:buClr>
                <a:schemeClr val="accent2">
                  <a:lumMod val="50000"/>
                </a:schemeClr>
              </a:buClr>
              <a:buNone/>
              <a:defRPr/>
            </a:pPr>
            <a:r>
              <a:rPr lang="en-US" u="sng" dirty="0" err="1" smtClean="0"/>
              <a:t>Noncovered</a:t>
            </a:r>
            <a:r>
              <a:rPr lang="en-US" u="sng" dirty="0" smtClean="0"/>
              <a:t> securities </a:t>
            </a:r>
            <a:r>
              <a:rPr lang="en-US" dirty="0" smtClean="0"/>
              <a:t>are shares that are not covered. Generally purchased before 1/1/2012 and cost basis will not be reported to the IRS (Form 8949 Code E).</a:t>
            </a:r>
            <a:endParaRPr lang="en-US" dirty="0"/>
          </a:p>
        </p:txBody>
      </p:sp>
      <p:sp>
        <p:nvSpPr>
          <p:cNvPr id="8" name="5-Point Star 7"/>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05800"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US" dirty="0" smtClean="0"/>
              <a:t>Sample Brokerage 1099-B</a:t>
            </a:r>
            <a:endParaRPr lang="en-US" dirty="0"/>
          </a:p>
        </p:txBody>
      </p:sp>
      <p:sp>
        <p:nvSpPr>
          <p:cNvPr id="57348" name="Content Placeholder 2"/>
          <p:cNvSpPr>
            <a:spLocks noGrp="1"/>
          </p:cNvSpPr>
          <p:nvPr>
            <p:ph sz="quarter" idx="12"/>
          </p:nvPr>
        </p:nvSpPr>
        <p:spPr>
          <a:xfrm>
            <a:off x="838200" y="1676400"/>
            <a:ext cx="7391400" cy="4495800"/>
          </a:xfrm>
        </p:spPr>
        <p:txBody>
          <a:bodyPr rtlCol="0">
            <a:normAutofit fontScale="92500"/>
          </a:bodyPr>
          <a:lstStyle/>
          <a:p>
            <a:pPr eaLnBrk="1" fontAlgn="auto" hangingPunct="1">
              <a:lnSpc>
                <a:spcPct val="90000"/>
              </a:lnSpc>
              <a:spcAft>
                <a:spcPts val="0"/>
              </a:spcAft>
              <a:defRPr/>
            </a:pPr>
            <a:r>
              <a:rPr lang="en-US" altLang="en-US" dirty="0" smtClean="0"/>
              <a:t>Format varies by brokerage firm</a:t>
            </a:r>
          </a:p>
          <a:p>
            <a:pPr eaLnBrk="1" fontAlgn="auto" hangingPunct="1">
              <a:lnSpc>
                <a:spcPct val="90000"/>
              </a:lnSpc>
              <a:spcAft>
                <a:spcPts val="0"/>
              </a:spcAft>
              <a:defRPr/>
            </a:pPr>
            <a:endParaRPr lang="en-US" altLang="en-US" dirty="0" smtClean="0"/>
          </a:p>
          <a:p>
            <a:pPr eaLnBrk="1" fontAlgn="auto" hangingPunct="1">
              <a:lnSpc>
                <a:spcPct val="90000"/>
              </a:lnSpc>
              <a:spcAft>
                <a:spcPts val="0"/>
              </a:spcAft>
              <a:defRPr/>
            </a:pPr>
            <a:endParaRPr lang="en-US" altLang="en-US" dirty="0" smtClean="0"/>
          </a:p>
          <a:p>
            <a:pPr eaLnBrk="1" fontAlgn="auto" hangingPunct="1">
              <a:lnSpc>
                <a:spcPct val="90000"/>
              </a:lnSpc>
              <a:spcAft>
                <a:spcPts val="0"/>
              </a:spcAft>
              <a:defRPr/>
            </a:pPr>
            <a:endParaRPr lang="en-US" altLang="en-US" dirty="0" smtClean="0"/>
          </a:p>
          <a:p>
            <a:pPr eaLnBrk="1" fontAlgn="auto" hangingPunct="1">
              <a:lnSpc>
                <a:spcPct val="90000"/>
              </a:lnSpc>
              <a:spcAft>
                <a:spcPts val="0"/>
              </a:spcAft>
              <a:defRPr/>
            </a:pPr>
            <a:endParaRPr lang="en-US" altLang="en-US" dirty="0" smtClean="0"/>
          </a:p>
          <a:p>
            <a:pPr eaLnBrk="1" fontAlgn="auto" hangingPunct="1">
              <a:lnSpc>
                <a:spcPct val="90000"/>
              </a:lnSpc>
              <a:spcAft>
                <a:spcPts val="0"/>
              </a:spcAft>
              <a:defRPr/>
            </a:pPr>
            <a:r>
              <a:rPr lang="en-US" altLang="en-US" dirty="0" smtClean="0"/>
              <a:t>Brokers may present transactions subtotaled based on “1099” code</a:t>
            </a:r>
          </a:p>
        </p:txBody>
      </p:sp>
      <p:sp>
        <p:nvSpPr>
          <p:cNvPr id="4" name="Rounded Rectangle 3"/>
          <p:cNvSpPr/>
          <p:nvPr/>
        </p:nvSpPr>
        <p:spPr>
          <a:xfrm>
            <a:off x="2846388" y="2614613"/>
            <a:ext cx="2335212" cy="2286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cxnSp>
        <p:nvCxnSpPr>
          <p:cNvPr id="7" name="Curved Connector 6"/>
          <p:cNvCxnSpPr/>
          <p:nvPr/>
        </p:nvCxnSpPr>
        <p:spPr>
          <a:xfrm rot="10800000">
            <a:off x="3352800" y="2971800"/>
            <a:ext cx="3581400" cy="2743200"/>
          </a:xfrm>
          <a:prstGeom prst="curvedConnector3">
            <a:avLst>
              <a:gd name="adj1" fmla="val -48818"/>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209800" y="2819400"/>
            <a:ext cx="533400" cy="2809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CD72C349-D014-4633-AD31-112E8BCED269}" type="slidenum">
              <a:rPr lang="en-US" altLang="en-US" smtClean="0"/>
              <a:pPr>
                <a:defRPr/>
              </a:pPr>
              <a:t>52</a:t>
            </a:fld>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Sales of Securities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53</a:t>
            </a:fld>
            <a:endParaRPr lang="en-US" altLang="en-US"/>
          </a:p>
        </p:txBody>
      </p:sp>
      <p:sp>
        <p:nvSpPr>
          <p:cNvPr id="47107" name="Content Placeholder 2"/>
          <p:cNvSpPr>
            <a:spLocks noGrp="1"/>
          </p:cNvSpPr>
          <p:nvPr>
            <p:ph sz="quarter" idx="12"/>
          </p:nvPr>
        </p:nvSpPr>
        <p:spPr/>
        <p:txBody>
          <a:bodyPr>
            <a:normAutofit fontScale="92500" lnSpcReduction="20000"/>
          </a:bodyPr>
          <a:lstStyle/>
          <a:p>
            <a:r>
              <a:rPr lang="en-US" altLang="en-US" dirty="0" smtClean="0"/>
              <a:t>The “payer” prepares the report</a:t>
            </a:r>
          </a:p>
          <a:p>
            <a:pPr lvl="1"/>
            <a:r>
              <a:rPr lang="en-US" altLang="en-US" dirty="0" smtClean="0"/>
              <a:t>Brokerage</a:t>
            </a:r>
          </a:p>
          <a:p>
            <a:pPr lvl="1"/>
            <a:r>
              <a:rPr lang="en-US" altLang="en-US" dirty="0" smtClean="0"/>
              <a:t>Mutual Fund</a:t>
            </a:r>
          </a:p>
          <a:p>
            <a:pPr lvl="1"/>
            <a:r>
              <a:rPr lang="en-US" altLang="en-US" dirty="0" smtClean="0"/>
              <a:t>Corporation’s transfer agent (for shares held directly, not in brokerage)</a:t>
            </a:r>
          </a:p>
          <a:p>
            <a:pPr lvl="1"/>
            <a:r>
              <a:rPr lang="en-US" altLang="en-US" dirty="0" smtClean="0"/>
              <a:t>Clearing house</a:t>
            </a:r>
          </a:p>
          <a:p>
            <a:r>
              <a:rPr lang="en-US" altLang="en-US" dirty="0" smtClean="0"/>
              <a:t>Uses Form 1099-B or substitute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smtClean="0"/>
              <a:t>1099-B Requirements – </a:t>
            </a:r>
            <a:br>
              <a:rPr lang="en-US" altLang="en-US" dirty="0" smtClean="0"/>
            </a:br>
            <a:r>
              <a:rPr lang="en-US" altLang="en-US" dirty="0" smtClean="0"/>
              <a:t>All Transactions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54</a:t>
            </a:fld>
            <a:endParaRPr lang="en-US" altLang="en-US"/>
          </a:p>
        </p:txBody>
      </p:sp>
      <p:sp>
        <p:nvSpPr>
          <p:cNvPr id="59395" name="Rectangle 3"/>
          <p:cNvSpPr>
            <a:spLocks noGrp="1" noChangeArrowheads="1"/>
          </p:cNvSpPr>
          <p:nvPr>
            <p:ph sz="quarter" idx="12"/>
          </p:nvPr>
        </p:nvSpPr>
        <p:spPr/>
        <p:txBody>
          <a:bodyPr>
            <a:normAutofit fontScale="92500" lnSpcReduction="10000"/>
          </a:bodyPr>
          <a:lstStyle/>
          <a:p>
            <a:r>
              <a:rPr lang="en-US" altLang="en-US" dirty="0" smtClean="0"/>
              <a:t>Payer must report:</a:t>
            </a:r>
          </a:p>
          <a:p>
            <a:pPr lvl="1"/>
            <a:r>
              <a:rPr lang="en-US" altLang="en-US" dirty="0" smtClean="0"/>
              <a:t>Proceeds (gross or net)</a:t>
            </a:r>
          </a:p>
          <a:p>
            <a:pPr lvl="1"/>
            <a:r>
              <a:rPr lang="en-US" altLang="en-US" dirty="0" smtClean="0"/>
              <a:t>Date of transaction</a:t>
            </a:r>
          </a:p>
          <a:p>
            <a:pPr lvl="1"/>
            <a:r>
              <a:rPr lang="en-US" altLang="en-US" dirty="0" smtClean="0"/>
              <a:t>Description and quantity of securities sold</a:t>
            </a:r>
          </a:p>
          <a:p>
            <a:r>
              <a:rPr lang="en-US" altLang="en-US" dirty="0" smtClean="0"/>
              <a:t>May need to report more information</a:t>
            </a:r>
          </a:p>
          <a:p>
            <a:pPr lvl="1"/>
            <a:endParaRPr lang="en-US" alt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smtClean="0"/>
              <a:t>1099-B Requirements – </a:t>
            </a:r>
            <a:br>
              <a:rPr lang="en-US" altLang="en-US" dirty="0" smtClean="0"/>
            </a:br>
            <a:r>
              <a:rPr lang="en-US" altLang="en-US" dirty="0" smtClean="0"/>
              <a:t>Covered Transactions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55</a:t>
            </a:fld>
            <a:endParaRPr lang="en-US" altLang="en-US"/>
          </a:p>
        </p:txBody>
      </p:sp>
      <p:sp>
        <p:nvSpPr>
          <p:cNvPr id="51203" name="Rectangle 3"/>
          <p:cNvSpPr>
            <a:spLocks noGrp="1" noChangeArrowheads="1"/>
          </p:cNvSpPr>
          <p:nvPr>
            <p:ph sz="quarter" idx="12"/>
          </p:nvPr>
        </p:nvSpPr>
        <p:spPr/>
        <p:txBody>
          <a:bodyPr>
            <a:normAutofit fontScale="70000" lnSpcReduction="20000"/>
          </a:bodyPr>
          <a:lstStyle/>
          <a:p>
            <a:r>
              <a:rPr lang="en-US" altLang="en-US" dirty="0" smtClean="0"/>
              <a:t>Only if securities sold were “covered securities” (transaction was required to be reported to IRS)</a:t>
            </a:r>
          </a:p>
          <a:p>
            <a:r>
              <a:rPr lang="en-US" altLang="en-US" dirty="0" smtClean="0"/>
              <a:t>Payer must also report:</a:t>
            </a:r>
          </a:p>
          <a:p>
            <a:pPr lvl="1"/>
            <a:r>
              <a:rPr lang="en-US" altLang="en-US" dirty="0" smtClean="0"/>
              <a:t>Cost or other basis </a:t>
            </a:r>
          </a:p>
          <a:p>
            <a:pPr lvl="1"/>
            <a:r>
              <a:rPr lang="en-US" altLang="en-US" dirty="0" smtClean="0"/>
              <a:t>Whether gain or loss is short-term or long-term</a:t>
            </a:r>
          </a:p>
          <a:p>
            <a:pPr lvl="1"/>
            <a:r>
              <a:rPr lang="en-US" altLang="en-US" dirty="0" smtClean="0"/>
              <a:t>A code and adjustment amount, e.g. W for wash sale and amount of loss to disallow</a:t>
            </a:r>
          </a:p>
          <a:p>
            <a:r>
              <a:rPr lang="en-US" altLang="en-US" dirty="0" smtClean="0"/>
              <a:t>Not required for </a:t>
            </a:r>
            <a:r>
              <a:rPr lang="en-US" altLang="en-US" dirty="0" err="1" smtClean="0"/>
              <a:t>noncovered</a:t>
            </a:r>
            <a:r>
              <a:rPr lang="en-US" altLang="en-US" dirty="0" smtClean="0"/>
              <a:t> securities</a:t>
            </a:r>
          </a:p>
        </p:txBody>
      </p:sp>
      <p:sp>
        <p:nvSpPr>
          <p:cNvPr id="6" name="5-Point Star 5"/>
          <p:cNvSpPr/>
          <p:nvPr/>
        </p:nvSpPr>
        <p:spPr>
          <a:xfrm>
            <a:off x="8001000" y="3810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smtClean="0"/>
              <a:t>Covered/</a:t>
            </a:r>
            <a:r>
              <a:rPr lang="en-US" altLang="en-US" dirty="0" err="1" smtClean="0"/>
              <a:t>Noncovered</a:t>
            </a:r>
            <a:r>
              <a:rPr lang="en-US" altLang="en-US" dirty="0" smtClean="0"/>
              <a:t> Securities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56</a:t>
            </a:fld>
            <a:endParaRPr lang="en-US" altLang="en-US"/>
          </a:p>
        </p:txBody>
      </p:sp>
      <p:sp>
        <p:nvSpPr>
          <p:cNvPr id="61443" name="Content Placeholder 2"/>
          <p:cNvSpPr>
            <a:spLocks noGrp="1"/>
          </p:cNvSpPr>
          <p:nvPr>
            <p:ph sz="quarter" idx="12"/>
          </p:nvPr>
        </p:nvSpPr>
        <p:spPr/>
        <p:txBody>
          <a:bodyPr>
            <a:normAutofit fontScale="85000" lnSpcReduction="20000"/>
          </a:bodyPr>
          <a:lstStyle/>
          <a:p>
            <a:r>
              <a:rPr lang="en-US" altLang="en-US" dirty="0" smtClean="0"/>
              <a:t>Multi-year phase in of reporting rules required for covered securities</a:t>
            </a:r>
          </a:p>
          <a:p>
            <a:r>
              <a:rPr lang="en-US" altLang="en-US" dirty="0" smtClean="0"/>
              <a:t>Started in 2011 with reporting of basis for stocks purchased after 2010</a:t>
            </a:r>
          </a:p>
          <a:p>
            <a:r>
              <a:rPr lang="en-US" altLang="en-US" dirty="0" smtClean="0"/>
              <a:t>Have added mutual fund shares and some bonds</a:t>
            </a:r>
          </a:p>
          <a:p>
            <a:r>
              <a:rPr lang="en-US" altLang="en-US" dirty="0" smtClean="0"/>
              <a:t>Will continue with certain other securities in 2016 and beyond</a:t>
            </a:r>
          </a:p>
        </p:txBody>
      </p:sp>
      <p:pic>
        <p:nvPicPr>
          <p:cNvPr id="604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3462" y="838200"/>
            <a:ext cx="1441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smtClean="0"/>
              <a:t>Covered/</a:t>
            </a:r>
            <a:r>
              <a:rPr lang="en-US" altLang="en-US" dirty="0" err="1" smtClean="0"/>
              <a:t>Noncovered</a:t>
            </a:r>
            <a:r>
              <a:rPr lang="en-US" altLang="en-US" dirty="0" smtClean="0"/>
              <a:t> Securities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57</a:t>
            </a:fld>
            <a:endParaRPr lang="en-US" altLang="en-US"/>
          </a:p>
        </p:txBody>
      </p:sp>
      <p:sp>
        <p:nvSpPr>
          <p:cNvPr id="51203" name="Content Placeholder 2"/>
          <p:cNvSpPr>
            <a:spLocks noGrp="1"/>
          </p:cNvSpPr>
          <p:nvPr>
            <p:ph sz="quarter" idx="12"/>
          </p:nvPr>
        </p:nvSpPr>
        <p:spPr/>
        <p:txBody>
          <a:bodyPr>
            <a:normAutofit fontScale="77500" lnSpcReduction="20000"/>
          </a:bodyPr>
          <a:lstStyle/>
          <a:p>
            <a:r>
              <a:rPr lang="en-US" altLang="en-US" dirty="0" smtClean="0"/>
              <a:t>Payers don’t have to report basis to IRS if security was purchased before applicable start date … </a:t>
            </a:r>
            <a:r>
              <a:rPr lang="en-US" altLang="en-US" dirty="0" err="1" smtClean="0"/>
              <a:t>noncovered</a:t>
            </a:r>
            <a:r>
              <a:rPr lang="en-US" altLang="en-US" dirty="0" smtClean="0"/>
              <a:t> security</a:t>
            </a:r>
          </a:p>
          <a:p>
            <a:r>
              <a:rPr lang="en-US" altLang="en-US" dirty="0" smtClean="0"/>
              <a:t>Payers can voluntarily report basis to taxpayer even though they do not report it to IRS … </a:t>
            </a:r>
            <a:r>
              <a:rPr lang="en-US" altLang="en-US" dirty="0" err="1" smtClean="0"/>
              <a:t>noncovered</a:t>
            </a:r>
            <a:r>
              <a:rPr lang="en-US" altLang="en-US" dirty="0" smtClean="0"/>
              <a:t>, Form 8949 Code E</a:t>
            </a:r>
          </a:p>
          <a:p>
            <a:r>
              <a:rPr lang="en-US" altLang="en-US" dirty="0" smtClean="0"/>
              <a:t>Taxpayers/preparers don’t decide what is covered or </a:t>
            </a:r>
            <a:r>
              <a:rPr lang="en-US" altLang="en-US" dirty="0" err="1" smtClean="0"/>
              <a:t>noncovered</a:t>
            </a:r>
            <a:r>
              <a:rPr lang="en-US" altLang="en-US" dirty="0" smtClean="0"/>
              <a:t> – payer does</a:t>
            </a:r>
          </a:p>
        </p:txBody>
      </p:sp>
      <p:sp>
        <p:nvSpPr>
          <p:cNvPr id="6" name="5-Point Star 5"/>
          <p:cNvSpPr/>
          <p:nvPr/>
        </p:nvSpPr>
        <p:spPr>
          <a:xfrm>
            <a:off x="8140700" y="4953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smtClean="0"/>
              <a:t>Covered/</a:t>
            </a:r>
            <a:r>
              <a:rPr lang="en-US" altLang="en-US" dirty="0" err="1" smtClean="0"/>
              <a:t>Noncovered</a:t>
            </a:r>
            <a:r>
              <a:rPr lang="en-US" altLang="en-US" dirty="0" smtClean="0"/>
              <a:t> Securities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58</a:t>
            </a:fld>
            <a:endParaRPr lang="en-US" altLang="en-US"/>
          </a:p>
        </p:txBody>
      </p:sp>
      <p:sp>
        <p:nvSpPr>
          <p:cNvPr id="62471" name="Content Placeholder 2"/>
          <p:cNvSpPr>
            <a:spLocks noGrp="1"/>
          </p:cNvSpPr>
          <p:nvPr>
            <p:ph sz="quarter" idx="12"/>
          </p:nvPr>
        </p:nvSpPr>
        <p:spPr/>
        <p:txBody>
          <a:bodyPr>
            <a:normAutofit fontScale="77500" lnSpcReduction="20000"/>
          </a:bodyPr>
          <a:lstStyle/>
          <a:p>
            <a:r>
              <a:rPr lang="en-US" altLang="en-US" dirty="0" smtClean="0"/>
              <a:t>Covered – basis reported wrong</a:t>
            </a:r>
          </a:p>
          <a:p>
            <a:pPr lvl="1"/>
            <a:r>
              <a:rPr lang="en-US" altLang="en-US" dirty="0" smtClean="0"/>
              <a:t>Enter adjustment and select appropriate description from the drop down list</a:t>
            </a:r>
          </a:p>
          <a:p>
            <a:r>
              <a:rPr lang="en-US" altLang="en-US" dirty="0" err="1" smtClean="0"/>
              <a:t>Noncovered</a:t>
            </a:r>
            <a:r>
              <a:rPr lang="en-US" altLang="en-US" dirty="0" smtClean="0"/>
              <a:t> – taxpayer supplies the basis (do not use adjustment columns)</a:t>
            </a:r>
          </a:p>
          <a:p>
            <a:r>
              <a:rPr lang="en-US" altLang="en-US" dirty="0" smtClean="0"/>
              <a:t>Covered or </a:t>
            </a:r>
            <a:r>
              <a:rPr lang="en-US" altLang="en-US" dirty="0" err="1" smtClean="0"/>
              <a:t>noncovered</a:t>
            </a:r>
            <a:r>
              <a:rPr lang="en-US" altLang="en-US" dirty="0" smtClean="0"/>
              <a:t> – proceeds wrong</a:t>
            </a:r>
          </a:p>
          <a:p>
            <a:pPr lvl="1"/>
            <a:r>
              <a:rPr lang="en-US" altLang="en-US" dirty="0" smtClean="0"/>
              <a:t>Enter adjustment and select appropriate description from the drop down list</a:t>
            </a:r>
          </a:p>
        </p:txBody>
      </p:sp>
      <p:sp>
        <p:nvSpPr>
          <p:cNvPr id="6" name="5-Point Star 5"/>
          <p:cNvSpPr/>
          <p:nvPr/>
        </p:nvSpPr>
        <p:spPr>
          <a:xfrm>
            <a:off x="8001000" y="511776"/>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Summarize Broker Transactions per Pub 4012 Tab D</a:t>
            </a:r>
            <a:endParaRPr lang="en-US" dirty="0"/>
          </a:p>
        </p:txBody>
      </p:sp>
      <p:sp>
        <p:nvSpPr>
          <p:cNvPr id="7" name="Footer Placeholder 6"/>
          <p:cNvSpPr>
            <a:spLocks noGrp="1"/>
          </p:cNvSpPr>
          <p:nvPr>
            <p:ph type="ftr" sz="quarter" idx="10"/>
          </p:nvPr>
        </p:nvSpPr>
        <p:spPr/>
        <p:txBody>
          <a:bodyPr/>
          <a:lstStyle/>
          <a:p>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fld id="{CD72C349-D014-4633-AD31-112E8BCED269}" type="slidenum">
              <a:rPr lang="en-US" altLang="en-US" smtClean="0"/>
              <a:pPr/>
              <a:t>59</a:t>
            </a:fld>
            <a:endParaRPr lang="en-US" altLang="en-US"/>
          </a:p>
        </p:txBody>
      </p:sp>
      <p:sp>
        <p:nvSpPr>
          <p:cNvPr id="3" name="Content Placeholder 2"/>
          <p:cNvSpPr>
            <a:spLocks noGrp="1"/>
          </p:cNvSpPr>
          <p:nvPr>
            <p:ph sz="quarter" idx="12"/>
          </p:nvPr>
        </p:nvSpPr>
        <p:spPr/>
        <p:txBody>
          <a:bodyPr/>
          <a:lstStyle/>
          <a:p>
            <a:r>
              <a:rPr lang="en-US" dirty="0" smtClean="0"/>
              <a:t>Divide the transactions:</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01309162"/>
              </p:ext>
            </p:extLst>
          </p:nvPr>
        </p:nvGraphicFramePr>
        <p:xfrm>
          <a:off x="914400" y="2743200"/>
          <a:ext cx="7620000" cy="3015996"/>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539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Short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Basis reported to the IRS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t>“Box A”</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Long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Basis reported to the IRS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t>“Box D”</a:t>
                      </a:r>
                      <a:endParaRPr lang="en-US" sz="2800" dirty="0"/>
                    </a:p>
                  </a:txBody>
                  <a:tcPr/>
                </a:tc>
                <a:extLst>
                  <a:ext uri="{0D108BD9-81ED-4DB2-BD59-A6C34878D82A}">
                    <a16:rowId xmlns:a16="http://schemas.microsoft.com/office/drawing/2014/main" val="10000"/>
                  </a:ext>
                </a:extLst>
              </a:tr>
              <a:tr h="1476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Short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Basis not reported to the IRS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t>“Box B”</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Long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Basis not reported to the IRS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t>“Box E”</a:t>
                      </a:r>
                      <a:endParaRPr 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1888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Capital Asset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6</a:t>
            </a:fld>
            <a:endParaRPr lang="en-US" altLang="en-US"/>
          </a:p>
        </p:txBody>
      </p:sp>
      <p:sp>
        <p:nvSpPr>
          <p:cNvPr id="15363" name="Content Placeholder 2"/>
          <p:cNvSpPr>
            <a:spLocks noGrp="1"/>
          </p:cNvSpPr>
          <p:nvPr>
            <p:ph sz="quarter" idx="12"/>
          </p:nvPr>
        </p:nvSpPr>
        <p:spPr/>
        <p:txBody>
          <a:bodyPr>
            <a:normAutofit lnSpcReduction="10000"/>
          </a:bodyPr>
          <a:lstStyle/>
          <a:p>
            <a:r>
              <a:rPr lang="en-US" altLang="en-US" dirty="0" smtClean="0"/>
              <a:t>Generally, nonbusiness assets</a:t>
            </a:r>
          </a:p>
          <a:p>
            <a:r>
              <a:rPr lang="en-US" altLang="en-US" dirty="0" smtClean="0"/>
              <a:t>Securities are capital assets</a:t>
            </a:r>
          </a:p>
          <a:p>
            <a:pPr lvl="1"/>
            <a:r>
              <a:rPr lang="en-US" altLang="en-US" dirty="0" smtClean="0"/>
              <a:t>Stocks</a:t>
            </a:r>
          </a:p>
          <a:p>
            <a:pPr lvl="1"/>
            <a:r>
              <a:rPr lang="en-US" altLang="en-US" dirty="0" smtClean="0"/>
              <a:t>Mutual fund shares</a:t>
            </a:r>
          </a:p>
          <a:p>
            <a:pPr lvl="1"/>
            <a:r>
              <a:rPr lang="en-US" altLang="en-US" dirty="0" smtClean="0"/>
              <a:t>Bonds</a:t>
            </a:r>
          </a:p>
          <a:p>
            <a:r>
              <a:rPr lang="en-US" altLang="en-US" dirty="0" smtClean="0"/>
              <a:t>There are other capital assets</a:t>
            </a:r>
          </a:p>
        </p:txBody>
      </p:sp>
      <p:pic>
        <p:nvPicPr>
          <p:cNvPr id="82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0"/>
            <a:ext cx="17653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Summarize Broker Transactions per Pub 4012 Tab D</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60</a:t>
            </a:fld>
            <a:endParaRPr lang="en-US" altLang="en-US"/>
          </a:p>
        </p:txBody>
      </p:sp>
      <p:sp>
        <p:nvSpPr>
          <p:cNvPr id="3" name="Content Placeholder 2"/>
          <p:cNvSpPr>
            <a:spLocks noGrp="1"/>
          </p:cNvSpPr>
          <p:nvPr>
            <p:ph sz="quarter" idx="12"/>
          </p:nvPr>
        </p:nvSpPr>
        <p:spPr/>
        <p:txBody>
          <a:bodyPr>
            <a:normAutofit fontScale="92500" lnSpcReduction="10000"/>
          </a:bodyPr>
          <a:lstStyle/>
          <a:p>
            <a:r>
              <a:rPr lang="en-US" dirty="0" smtClean="0"/>
              <a:t>TaxSlayer &gt; Capital Gains/Loss Worksheet: Input the reported summarized sales price and adjusted cost basis</a:t>
            </a:r>
          </a:p>
          <a:p>
            <a:r>
              <a:rPr lang="en-US" dirty="0" smtClean="0"/>
              <a:t>Find “adjustment explanation”</a:t>
            </a:r>
          </a:p>
          <a:p>
            <a:pPr marL="569913" lvl="1" indent="0">
              <a:buNone/>
            </a:pPr>
            <a:r>
              <a:rPr lang="en-US" dirty="0" smtClean="0"/>
              <a:t>Select: “Reporting Multiple Transactions on a Single Row” </a:t>
            </a:r>
          </a:p>
          <a:p>
            <a:endParaRPr lang="en-US" dirty="0"/>
          </a:p>
        </p:txBody>
      </p:sp>
    </p:spTree>
    <p:extLst>
      <p:ext uri="{BB962C8B-B14F-4D97-AF65-F5344CB8AC3E}">
        <p14:creationId xmlns:p14="http://schemas.microsoft.com/office/powerpoint/2010/main" val="2894488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Taxpayer Reporting 1099-B Cost Basis to IRS</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61</a:t>
            </a:fld>
            <a:endParaRPr lang="en-US" altLang="en-US"/>
          </a:p>
        </p:txBody>
      </p:sp>
      <p:sp>
        <p:nvSpPr>
          <p:cNvPr id="3" name="Content Placeholder 2"/>
          <p:cNvSpPr>
            <a:spLocks noGrp="1"/>
          </p:cNvSpPr>
          <p:nvPr>
            <p:ph sz="quarter" idx="12"/>
          </p:nvPr>
        </p:nvSpPr>
        <p:spPr/>
        <p:txBody>
          <a:bodyPr>
            <a:normAutofit fontScale="62500" lnSpcReduction="20000"/>
          </a:bodyPr>
          <a:lstStyle/>
          <a:p>
            <a:r>
              <a:rPr lang="en-US" dirty="0" smtClean="0"/>
              <a:t>Local sites may elect to NOT send Form 8949 via Form 8453 to Austin</a:t>
            </a:r>
          </a:p>
          <a:p>
            <a:pPr lvl="1"/>
            <a:r>
              <a:rPr lang="en-US" dirty="0" smtClean="0"/>
              <a:t>Tell taxpayer to retain their filing records</a:t>
            </a:r>
          </a:p>
          <a:p>
            <a:pPr lvl="1"/>
            <a:r>
              <a:rPr lang="en-US" dirty="0" smtClean="0"/>
              <a:t>Advise which broker-provided or taxpayer-created pages to submit if the IRS has questions.</a:t>
            </a:r>
          </a:p>
          <a:p>
            <a:r>
              <a:rPr lang="en-US" dirty="0" smtClean="0"/>
              <a:t>Sites with scanning capability should attach pdfs of the required pages to the return before e-filling.</a:t>
            </a:r>
          </a:p>
          <a:p>
            <a:r>
              <a:rPr lang="en-US" dirty="0" smtClean="0"/>
              <a:t>Paper filed returns should include documents showing transaction detail not provided by the broker to IRS (Boxes B and E).</a:t>
            </a:r>
          </a:p>
          <a:p>
            <a:r>
              <a:rPr lang="en-US" dirty="0" smtClean="0"/>
              <a:t>See Pub 4012 with NTTC Changes, page K-22</a:t>
            </a:r>
            <a:endParaRPr lang="en-US" dirty="0"/>
          </a:p>
        </p:txBody>
      </p:sp>
      <p:sp>
        <p:nvSpPr>
          <p:cNvPr id="8" name="5-Point Star 7"/>
          <p:cNvSpPr/>
          <p:nvPr/>
        </p:nvSpPr>
        <p:spPr>
          <a:xfrm>
            <a:off x="8001000" y="3810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5459087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TaxSlayer Data Flow</a:t>
            </a:r>
            <a:endParaRPr lang="en-US" dirty="0"/>
          </a:p>
        </p:txBody>
      </p:sp>
      <p:sp>
        <p:nvSpPr>
          <p:cNvPr id="3" name="Content Placeholder 2"/>
          <p:cNvSpPr>
            <a:spLocks noGrp="1"/>
          </p:cNvSpPr>
          <p:nvPr>
            <p:ph sz="quarter" idx="12"/>
          </p:nvPr>
        </p:nvSpPr>
        <p:spPr>
          <a:xfrm>
            <a:off x="2794000" y="1963738"/>
            <a:ext cx="5791200" cy="3124200"/>
          </a:xfrm>
        </p:spPr>
        <p:txBody>
          <a:bodyPr rtlCol="0">
            <a:normAutofit fontScale="62500" lnSpcReduction="20000"/>
          </a:bodyPr>
          <a:lstStyle/>
          <a:p>
            <a:pPr marL="53975" indent="0" eaLnBrk="1" fontAlgn="auto" hangingPunct="1">
              <a:spcBef>
                <a:spcPts val="2800"/>
              </a:spcBef>
              <a:spcAft>
                <a:spcPts val="0"/>
              </a:spcAft>
              <a:buFont typeface="Calibri" pitchFamily="34" charset="0"/>
              <a:buNone/>
              <a:defRPr/>
            </a:pPr>
            <a:r>
              <a:rPr lang="en-US" altLang="en-US" dirty="0" smtClean="0"/>
              <a:t>Enter transaction details on </a:t>
            </a:r>
            <a:br>
              <a:rPr lang="en-US" altLang="en-US" dirty="0" smtClean="0"/>
            </a:br>
            <a:r>
              <a:rPr lang="en-US" altLang="en-US" dirty="0" smtClean="0"/>
              <a:t>TaxSlayer Schedule D Capital Gains Input </a:t>
            </a:r>
          </a:p>
          <a:p>
            <a:pPr marL="53975" indent="0" eaLnBrk="1" fontAlgn="auto" hangingPunct="1">
              <a:spcBef>
                <a:spcPts val="2800"/>
              </a:spcBef>
              <a:spcAft>
                <a:spcPts val="0"/>
              </a:spcAft>
              <a:buFont typeface="Calibri" pitchFamily="34" charset="0"/>
              <a:buNone/>
              <a:defRPr/>
            </a:pPr>
            <a:r>
              <a:rPr lang="en-US" altLang="en-US" dirty="0" smtClean="0"/>
              <a:t> 	 Flows to Forms 8949</a:t>
            </a:r>
          </a:p>
          <a:p>
            <a:pPr marL="53975" indent="0" eaLnBrk="1" fontAlgn="auto" hangingPunct="1">
              <a:spcBef>
                <a:spcPts val="2800"/>
              </a:spcBef>
              <a:spcAft>
                <a:spcPts val="0"/>
              </a:spcAft>
              <a:buFont typeface="Calibri" pitchFamily="34" charset="0"/>
              <a:buNone/>
              <a:defRPr/>
            </a:pPr>
            <a:r>
              <a:rPr lang="en-US" altLang="en-US" dirty="0" smtClean="0"/>
              <a:t>	   Flows to Schedule D</a:t>
            </a:r>
          </a:p>
          <a:p>
            <a:pPr marL="53975" indent="0" eaLnBrk="1" fontAlgn="auto" hangingPunct="1">
              <a:spcBef>
                <a:spcPts val="2800"/>
              </a:spcBef>
              <a:spcAft>
                <a:spcPts val="0"/>
              </a:spcAft>
              <a:buFont typeface="Calibri" pitchFamily="34" charset="0"/>
              <a:buNone/>
              <a:defRPr/>
            </a:pPr>
            <a:r>
              <a:rPr lang="en-US" altLang="en-US" dirty="0" smtClean="0"/>
              <a:t>		 Flows to Form 1040 Line 13</a:t>
            </a:r>
          </a:p>
          <a:p>
            <a:pPr marL="53975" indent="0" eaLnBrk="1" fontAlgn="auto" hangingPunct="1">
              <a:spcBef>
                <a:spcPts val="2800"/>
              </a:spcBef>
              <a:spcAft>
                <a:spcPts val="0"/>
              </a:spcAft>
              <a:buFont typeface="Calibri" pitchFamily="34" charset="0"/>
              <a:buNone/>
              <a:defRPr/>
            </a:pPr>
            <a:endParaRPr lang="en-US" altLang="en-US" dirty="0" smtClean="0"/>
          </a:p>
        </p:txBody>
      </p:sp>
      <p:sp>
        <p:nvSpPr>
          <p:cNvPr id="4" name="Down Arrow 3"/>
          <p:cNvSpPr/>
          <p:nvPr/>
        </p:nvSpPr>
        <p:spPr>
          <a:xfrm>
            <a:off x="3895725" y="2652713"/>
            <a:ext cx="228600" cy="27305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5" name="Down Arrow 4"/>
          <p:cNvSpPr/>
          <p:nvPr/>
        </p:nvSpPr>
        <p:spPr>
          <a:xfrm>
            <a:off x="4724400" y="3971925"/>
            <a:ext cx="228600" cy="22860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6" name="Down Arrow 5"/>
          <p:cNvSpPr/>
          <p:nvPr/>
        </p:nvSpPr>
        <p:spPr>
          <a:xfrm>
            <a:off x="4137025" y="3297238"/>
            <a:ext cx="228600" cy="22860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pic>
        <p:nvPicPr>
          <p:cNvPr id="55303" name="Picture 2" descr="http://farm4.static.flickr.com/3116/2799446234_19803815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41638"/>
            <a:ext cx="28194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36588" y="5146675"/>
            <a:ext cx="765968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88925">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1554163"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0113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4685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29257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3829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spcBef>
                <a:spcPts val="2800"/>
              </a:spcBef>
              <a:buClr>
                <a:srgbClr val="B54A10"/>
              </a:buClr>
              <a:buSzPct val="94000"/>
              <a:buFont typeface="Wingdings" pitchFamily="2" charset="2"/>
              <a:buChar char="Ø"/>
            </a:pPr>
            <a:r>
              <a:rPr lang="en-US" altLang="en-US" sz="3000" dirty="0">
                <a:cs typeface="Calibri" panose="020F0502020204030204" pitchFamily="34" charset="0"/>
              </a:rPr>
              <a:t>TaxSlayer does the flowing</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5053013"/>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0" name="Picture 13" descr="C:\Program Files (x86)\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4288" y="228600"/>
            <a:ext cx="1343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pPr>
              <a:defRPr/>
            </a:pPr>
            <a:fld id="{CD72C349-D014-4633-AD31-112E8BCED269}" type="slidenum">
              <a:rPr lang="en-US" altLang="en-US" smtClean="0"/>
              <a:pPr>
                <a:defRPr/>
              </a:pPr>
              <a:t>62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rcRect l="25838" b="20081"/>
          <a:stretch/>
        </p:blipFill>
        <p:spPr>
          <a:xfrm>
            <a:off x="634830" y="1884115"/>
            <a:ext cx="7858911" cy="3925247"/>
          </a:xfrm>
          <a:prstGeom prst="rect">
            <a:avLst/>
          </a:prstGeom>
        </p:spPr>
      </p:pic>
      <p:sp>
        <p:nvSpPr>
          <p:cNvPr id="2" name="Title 1"/>
          <p:cNvSpPr>
            <a:spLocks noGrp="1"/>
          </p:cNvSpPr>
          <p:nvPr>
            <p:ph type="title"/>
          </p:nvPr>
        </p:nvSpPr>
        <p:spPr/>
        <p:txBody>
          <a:bodyPr/>
          <a:lstStyle/>
          <a:p>
            <a:pPr eaLnBrk="1" fontAlgn="auto" hangingPunct="1">
              <a:spcAft>
                <a:spcPts val="0"/>
              </a:spcAft>
              <a:defRPr/>
            </a:pPr>
            <a:r>
              <a:rPr lang="en-US" dirty="0" smtClean="0"/>
              <a:t>Capital Gains in TaxSlayer</a:t>
            </a:r>
            <a:endParaRPr lang="en-US" dirty="0"/>
          </a:p>
        </p:txBody>
      </p:sp>
      <p:sp>
        <p:nvSpPr>
          <p:cNvPr id="41991" name="Content Placeholder 2"/>
          <p:cNvSpPr>
            <a:spLocks noGrp="1"/>
          </p:cNvSpPr>
          <p:nvPr>
            <p:ph sz="quarter" idx="12"/>
          </p:nvPr>
        </p:nvSpPr>
        <p:spPr/>
        <p:txBody>
          <a:bodyPr/>
          <a:lstStyle/>
          <a:p>
            <a:pPr eaLnBrk="1" hangingPunct="1"/>
            <a:endParaRPr lang="en-US" altLang="en-US" dirty="0" smtClean="0"/>
          </a:p>
          <a:p>
            <a:pPr eaLnBrk="1" hangingPunct="1"/>
            <a:endParaRPr lang="en-US" altLang="en-US" dirty="0" smtClean="0"/>
          </a:p>
        </p:txBody>
      </p:sp>
      <p:sp>
        <p:nvSpPr>
          <p:cNvPr id="6" name="Rounded Rectangular Callout 5"/>
          <p:cNvSpPr/>
          <p:nvPr/>
        </p:nvSpPr>
        <p:spPr>
          <a:xfrm>
            <a:off x="4191000" y="2288536"/>
            <a:ext cx="1752600" cy="533400"/>
          </a:xfrm>
          <a:prstGeom prst="wedgeRoundRectCallout">
            <a:avLst>
              <a:gd name="adj1" fmla="val 95834"/>
              <a:gd name="adj2" fmla="val 62500"/>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Click to add or edit transaction</a:t>
            </a:r>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a:xfrm>
            <a:off x="609600" y="6221967"/>
            <a:ext cx="635607" cy="365125"/>
          </a:xfrm>
        </p:spPr>
        <p:txBody>
          <a:bodyPr/>
          <a:lstStyle/>
          <a:p>
            <a:pPr>
              <a:defRPr/>
            </a:pPr>
            <a:fld id="{CD72C349-D014-4633-AD31-112E8BCED269}" type="slidenum">
              <a:rPr lang="en-US" altLang="en-US" smtClean="0"/>
              <a:pPr>
                <a:defRPr/>
              </a:pPr>
              <a:t>63</a:t>
            </a:fld>
            <a:endParaRPr lang="en-US"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263"/>
            <a:ext cx="8153400" cy="1074737"/>
          </a:xfrm>
        </p:spPr>
        <p:txBody>
          <a:bodyPr/>
          <a:lstStyle/>
          <a:p>
            <a:pPr algn="ctr" eaLnBrk="1" fontAlgn="auto" hangingPunct="1">
              <a:spcAft>
                <a:spcPts val="0"/>
              </a:spcAft>
              <a:defRPr/>
            </a:pPr>
            <a:r>
              <a:rPr lang="en-US" dirty="0" smtClean="0"/>
              <a:t>TaxSlayer – Capital Gain</a:t>
            </a:r>
            <a:endParaRPr lang="en-US" dirty="0"/>
          </a:p>
        </p:txBody>
      </p:sp>
      <p:sp>
        <p:nvSpPr>
          <p:cNvPr id="3" name="Footer Placeholder 2"/>
          <p:cNvSpPr>
            <a:spLocks noGrp="1"/>
          </p:cNvSpPr>
          <p:nvPr>
            <p:ph type="ftr" sz="quarter" idx="10"/>
          </p:nvPr>
        </p:nvSpPr>
        <p:spPr>
          <a:xfrm>
            <a:off x="1524000" y="6173935"/>
            <a:ext cx="3451360" cy="365125"/>
          </a:xfrm>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CD72C349-D014-4633-AD31-112E8BCED269}" type="slidenum">
              <a:rPr lang="en-US" altLang="en-US" smtClean="0"/>
              <a:pPr>
                <a:defRPr/>
              </a:pPr>
              <a:t>64</a:t>
            </a:fld>
            <a:endParaRPr lang="en-US" altLang="en-US"/>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rcRect r="1852" b="6063"/>
          <a:stretch/>
        </p:blipFill>
        <p:spPr>
          <a:xfrm>
            <a:off x="381000" y="1366243"/>
            <a:ext cx="8077200" cy="4196358"/>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TaxSlayer – Input Top of Page</a:t>
            </a:r>
            <a:endParaRPr lang="en-US" dirty="0"/>
          </a:p>
        </p:txBody>
      </p:sp>
      <p:sp>
        <p:nvSpPr>
          <p:cNvPr id="67592" name="TextBox 6"/>
          <p:cNvSpPr txBox="1">
            <a:spLocks noChangeArrowheads="1"/>
          </p:cNvSpPr>
          <p:nvPr/>
        </p:nvSpPr>
        <p:spPr bwMode="auto">
          <a:xfrm>
            <a:off x="1238157" y="5787633"/>
            <a:ext cx="4087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spcBef>
                <a:spcPct val="0"/>
              </a:spcBef>
              <a:buClrTx/>
              <a:buSzTx/>
              <a:buFontTx/>
              <a:buNone/>
            </a:pPr>
            <a:r>
              <a:rPr lang="en-US" altLang="en-US" sz="2400" i="1" dirty="0">
                <a:cs typeface="Calibri" panose="020F0502020204030204" pitchFamily="34" charset="0"/>
              </a:rPr>
              <a:t>Page is continued on next slide</a:t>
            </a:r>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CD72C349-D014-4633-AD31-112E8BCED269}" type="slidenum">
              <a:rPr lang="en-US" altLang="en-US" smtClean="0"/>
              <a:pPr>
                <a:defRPr/>
              </a:pPr>
              <a:t>65</a:t>
            </a:fld>
            <a:endParaRPr lang="en-US" altLang="en-US"/>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1363228" y="1820351"/>
            <a:ext cx="4915827" cy="4066465"/>
          </a:xfrm>
          <a:prstGeom prst="rect">
            <a:avLst/>
          </a:prstGeom>
        </p:spPr>
      </p:pic>
      <p:sp>
        <p:nvSpPr>
          <p:cNvPr id="10" name="Rounded Rectangular Callout 9"/>
          <p:cNvSpPr/>
          <p:nvPr/>
        </p:nvSpPr>
        <p:spPr>
          <a:xfrm>
            <a:off x="4265019" y="2667000"/>
            <a:ext cx="4572000" cy="457200"/>
          </a:xfrm>
          <a:prstGeom prst="wedgeRoundRectCallout">
            <a:avLst>
              <a:gd name="adj1" fmla="val -106075"/>
              <a:gd name="adj2" fmla="val 67456"/>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Click Alternate Option to override MMDDYYYY</a:t>
            </a:r>
          </a:p>
        </p:txBody>
      </p:sp>
      <p:sp>
        <p:nvSpPr>
          <p:cNvPr id="11" name="Rounded Rectangular Callout 10"/>
          <p:cNvSpPr/>
          <p:nvPr/>
        </p:nvSpPr>
        <p:spPr>
          <a:xfrm>
            <a:off x="4030569" y="3599435"/>
            <a:ext cx="4572000" cy="457200"/>
          </a:xfrm>
          <a:prstGeom prst="wedgeRoundRectCallout">
            <a:avLst>
              <a:gd name="adj1" fmla="val -99958"/>
              <a:gd name="adj2" fmla="val 94505"/>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Click Alternate Option to override MMDDYYYY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TaxSlayer – Input Bottom of Page</a:t>
            </a:r>
            <a:endParaRPr lang="en-US" dirty="0"/>
          </a:p>
        </p:txBody>
      </p:sp>
      <p:sp>
        <p:nvSpPr>
          <p:cNvPr id="68616" name="TextBox 6"/>
          <p:cNvSpPr txBox="1">
            <a:spLocks noChangeArrowheads="1"/>
          </p:cNvSpPr>
          <p:nvPr/>
        </p:nvSpPr>
        <p:spPr bwMode="auto">
          <a:xfrm>
            <a:off x="795338" y="1671638"/>
            <a:ext cx="3808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spcBef>
                <a:spcPct val="0"/>
              </a:spcBef>
              <a:buClrTx/>
              <a:buSzTx/>
              <a:buFontTx/>
              <a:buNone/>
            </a:pPr>
            <a:r>
              <a:rPr lang="en-US" altLang="en-US" sz="2400" i="1" dirty="0">
                <a:cs typeface="Calibri" panose="020F0502020204030204" pitchFamily="34" charset="0"/>
              </a:rPr>
              <a:t>Continued from Top of Page:</a:t>
            </a:r>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CD72C349-D014-4633-AD31-112E8BCED269}" type="slidenum">
              <a:rPr lang="en-US" altLang="en-US" smtClean="0"/>
              <a:pPr>
                <a:defRPr/>
              </a:pPr>
              <a:t>66</a:t>
            </a:fld>
            <a:endParaRPr lang="en-US" alt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1219200" y="2142978"/>
            <a:ext cx="6934200" cy="4104252"/>
          </a:xfrm>
          <a:prstGeom prst="rect">
            <a:avLst/>
          </a:prstGeom>
        </p:spPr>
      </p:pic>
      <p:sp>
        <p:nvSpPr>
          <p:cNvPr id="7" name="Rounded Rectangle 6"/>
          <p:cNvSpPr/>
          <p:nvPr/>
        </p:nvSpPr>
        <p:spPr>
          <a:xfrm>
            <a:off x="4419600" y="4648200"/>
            <a:ext cx="1295400" cy="228600"/>
          </a:xfrm>
          <a:prstGeom prst="roundRect">
            <a:avLst/>
          </a:prstGeom>
          <a:noFill/>
          <a:ln w="38100">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Summarizing Multiple Brokerage Transactions</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67</a:t>
            </a:fld>
            <a:endParaRPr lang="en-US" altLang="en-US"/>
          </a:p>
        </p:txBody>
      </p:sp>
      <p:sp>
        <p:nvSpPr>
          <p:cNvPr id="54275" name="Content Placeholder 2"/>
          <p:cNvSpPr>
            <a:spLocks noGrp="1"/>
          </p:cNvSpPr>
          <p:nvPr>
            <p:ph sz="quarter" idx="12"/>
          </p:nvPr>
        </p:nvSpPr>
        <p:spPr/>
        <p:txBody>
          <a:bodyPr>
            <a:normAutofit fontScale="62500" lnSpcReduction="20000"/>
          </a:bodyPr>
          <a:lstStyle/>
          <a:p>
            <a:r>
              <a:rPr lang="en-US" altLang="en-US" dirty="0" smtClean="0"/>
              <a:t>Open Pub 4012 Page D-38: </a:t>
            </a:r>
          </a:p>
          <a:p>
            <a:r>
              <a:rPr lang="en-US" dirty="0" smtClean="0"/>
              <a:t>For each brokerage statement divide the transactions into four categories:</a:t>
            </a:r>
          </a:p>
          <a:p>
            <a:pPr lvl="1"/>
            <a:r>
              <a:rPr lang="en-US" dirty="0" smtClean="0"/>
              <a:t>Short term transactions with basis reported to </a:t>
            </a:r>
            <a:br>
              <a:rPr lang="en-US" dirty="0" smtClean="0"/>
            </a:br>
            <a:r>
              <a:rPr lang="en-US" dirty="0" smtClean="0"/>
              <a:t>the IRS - categorized as “Box A”</a:t>
            </a:r>
          </a:p>
          <a:p>
            <a:pPr lvl="1"/>
            <a:r>
              <a:rPr lang="en-US" dirty="0" smtClean="0"/>
              <a:t>Short term transactions with basis not reported to the IRS - categorized as “Box B”</a:t>
            </a:r>
          </a:p>
          <a:p>
            <a:pPr lvl="1"/>
            <a:r>
              <a:rPr lang="en-US" dirty="0" smtClean="0"/>
              <a:t>Long term transactions with basis reported to </a:t>
            </a:r>
            <a:br>
              <a:rPr lang="en-US" dirty="0" smtClean="0"/>
            </a:br>
            <a:r>
              <a:rPr lang="en-US" dirty="0" smtClean="0"/>
              <a:t>the IRS - categorized as “Box D”</a:t>
            </a:r>
          </a:p>
          <a:p>
            <a:pPr lvl="1"/>
            <a:r>
              <a:rPr lang="en-US" dirty="0" smtClean="0"/>
              <a:t>Long term transactions with basis not reported to </a:t>
            </a:r>
            <a:br>
              <a:rPr lang="en-US" dirty="0" smtClean="0"/>
            </a:br>
            <a:r>
              <a:rPr lang="en-US" dirty="0" smtClean="0"/>
              <a:t>the IRS - categorized as “Box E”</a:t>
            </a:r>
          </a:p>
        </p:txBody>
      </p:sp>
    </p:spTree>
    <p:extLst>
      <p:ext uri="{BB962C8B-B14F-4D97-AF65-F5344CB8AC3E}">
        <p14:creationId xmlns:p14="http://schemas.microsoft.com/office/powerpoint/2010/main" val="1655739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Summarizing Multiple Brokerage Transactions - Continued</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68</a:t>
            </a:fld>
            <a:endParaRPr lang="en-US" altLang="en-US"/>
          </a:p>
        </p:txBody>
      </p:sp>
      <p:sp>
        <p:nvSpPr>
          <p:cNvPr id="87043" name="Content Placeholder 2"/>
          <p:cNvSpPr>
            <a:spLocks noGrp="1"/>
          </p:cNvSpPr>
          <p:nvPr>
            <p:ph sz="quarter" idx="12"/>
          </p:nvPr>
        </p:nvSpPr>
        <p:spPr/>
        <p:txBody>
          <a:bodyPr>
            <a:normAutofit fontScale="70000" lnSpcReduction="20000"/>
          </a:bodyPr>
          <a:lstStyle/>
          <a:p>
            <a:r>
              <a:rPr lang="en-US" altLang="en-US" dirty="0" smtClean="0"/>
              <a:t>For codes A and D with no adjustments, enter summarized totals directly on TaxSlayer Capital Gains/Losses Input Sheet. </a:t>
            </a:r>
          </a:p>
          <a:p>
            <a:r>
              <a:rPr lang="en-US" altLang="en-US" dirty="0" smtClean="0"/>
              <a:t>For codes B, C, E and F (and A or D that have “taxpayer” adjustments), input summarized totals directly on TaxSlayer Capital Gains Transaction sheet.</a:t>
            </a:r>
          </a:p>
          <a:p>
            <a:pPr lvl="1"/>
            <a:r>
              <a:rPr lang="en-US" altLang="en-US" dirty="0" smtClean="0"/>
              <a:t>Follow </a:t>
            </a:r>
            <a:r>
              <a:rPr lang="en-US" altLang="en-US" dirty="0" smtClean="0">
                <a:hlinkClick r:id="rId3" action="ppaction://hlinksldjump"/>
              </a:rPr>
              <a:t>site procedures </a:t>
            </a:r>
            <a:r>
              <a:rPr lang="en-US" altLang="en-US" dirty="0" smtClean="0"/>
              <a:t>if or when to send details to IRS. </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Adjustment Codes in TaxSlayer</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69</a:t>
            </a:fld>
            <a:endParaRPr lang="en-US" altLang="en-US"/>
          </a:p>
        </p:txBody>
      </p:sp>
      <p:sp>
        <p:nvSpPr>
          <p:cNvPr id="12" name="Content Placeholder 11"/>
          <p:cNvSpPr>
            <a:spLocks noGrp="1"/>
          </p:cNvSpPr>
          <p:nvPr>
            <p:ph sz="quarter" idx="12"/>
          </p:nvPr>
        </p:nvSpPr>
        <p:spPr/>
        <p:txBody>
          <a:bodyPr/>
          <a:lstStyle/>
          <a:p>
            <a:r>
              <a:rPr lang="en-US" dirty="0" smtClean="0"/>
              <a:t>Refer to Publication 4012, D-39 &amp; D-40</a:t>
            </a:r>
            <a:endParaRPr lang="en-US" dirty="0"/>
          </a:p>
        </p:txBody>
      </p:sp>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437832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What is NOT a Capital Asset</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7</a:t>
            </a:fld>
            <a:endParaRPr lang="en-US" altLang="en-US"/>
          </a:p>
        </p:txBody>
      </p:sp>
      <p:sp>
        <p:nvSpPr>
          <p:cNvPr id="17411" name="Rectangle 3"/>
          <p:cNvSpPr>
            <a:spLocks noGrp="1" noChangeArrowheads="1"/>
          </p:cNvSpPr>
          <p:nvPr>
            <p:ph sz="quarter" idx="12"/>
          </p:nvPr>
        </p:nvSpPr>
        <p:spPr/>
        <p:txBody>
          <a:bodyPr>
            <a:normAutofit fontScale="70000" lnSpcReduction="20000"/>
          </a:bodyPr>
          <a:lstStyle/>
          <a:p>
            <a:r>
              <a:rPr lang="en-US" altLang="en-US" dirty="0" smtClean="0"/>
              <a:t>Inventory is not a capital asset</a:t>
            </a:r>
          </a:p>
          <a:p>
            <a:r>
              <a:rPr lang="en-US" altLang="en-US" dirty="0" smtClean="0"/>
              <a:t>Assets used in a business are not capital assets</a:t>
            </a:r>
          </a:p>
          <a:p>
            <a:pPr lvl="1"/>
            <a:r>
              <a:rPr lang="en-US" altLang="en-US" dirty="0" smtClean="0"/>
              <a:t>Used as a rental</a:t>
            </a:r>
          </a:p>
          <a:p>
            <a:pPr lvl="1"/>
            <a:r>
              <a:rPr lang="en-US" altLang="en-US" dirty="0" smtClean="0"/>
              <a:t>Used in a business</a:t>
            </a:r>
          </a:p>
          <a:p>
            <a:r>
              <a:rPr lang="en-US" altLang="en-US" dirty="0" smtClean="0"/>
              <a:t>Copyright, a literary, musical, or artistic composition, letter, memo or similar* are not capital assets</a:t>
            </a:r>
          </a:p>
          <a:p>
            <a:pPr marL="0" indent="0">
              <a:buNone/>
            </a:pPr>
            <a:r>
              <a:rPr lang="en-US" altLang="en-US" dirty="0" smtClean="0"/>
              <a:t>	* Held by the creator or letter recipient </a:t>
            </a:r>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err="1" smtClean="0"/>
              <a:t>Noncovered</a:t>
            </a:r>
            <a:r>
              <a:rPr lang="en-US" dirty="0" smtClean="0"/>
              <a:t> Transaction Quiz</a:t>
            </a:r>
            <a:endParaRPr lang="en-US" dirty="0"/>
          </a:p>
        </p:txBody>
      </p:sp>
      <p:sp>
        <p:nvSpPr>
          <p:cNvPr id="3" name="Content Placeholder 2"/>
          <p:cNvSpPr>
            <a:spLocks noGrp="1"/>
          </p:cNvSpPr>
          <p:nvPr>
            <p:ph sz="quarter" idx="12"/>
          </p:nvPr>
        </p:nvSpPr>
        <p:spPr>
          <a:xfrm>
            <a:off x="381000" y="1981200"/>
            <a:ext cx="8153400" cy="3257550"/>
          </a:xfrm>
        </p:spPr>
        <p:txBody>
          <a:bodyPr>
            <a:normAutofit/>
          </a:bodyPr>
          <a:lstStyle/>
          <a:p>
            <a:pPr marL="796925" indent="-742950" eaLnBrk="1" hangingPunct="1">
              <a:buFont typeface="+mj-lt"/>
              <a:buAutoNum type="arabicPeriod"/>
            </a:pPr>
            <a:r>
              <a:rPr lang="en-US" altLang="en-US" dirty="0" smtClean="0"/>
              <a:t>For </a:t>
            </a:r>
            <a:r>
              <a:rPr lang="en-US" altLang="en-US" dirty="0" err="1" smtClean="0"/>
              <a:t>noncovered</a:t>
            </a:r>
            <a:r>
              <a:rPr lang="en-US" altLang="en-US" dirty="0" smtClean="0"/>
              <a:t> transactions the broker is not required to report cost basis to the IRS?</a:t>
            </a:r>
          </a:p>
          <a:p>
            <a:pPr marL="53975" indent="0" algn="ctr">
              <a:buNone/>
            </a:pPr>
            <a:r>
              <a:rPr lang="en-US" altLang="en-US" dirty="0" smtClean="0">
                <a:solidFill>
                  <a:srgbClr val="0000FF"/>
                </a:solidFill>
                <a:cs typeface="Calibri" panose="020F0502020204030204" pitchFamily="34" charset="0"/>
              </a:rPr>
              <a:t>Yes</a:t>
            </a:r>
            <a:endParaRPr lang="en-US" altLang="en-US" dirty="0" smtClean="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CD72C349-D014-4633-AD31-112E8BCED269}" type="slidenum">
              <a:rPr lang="en-US" altLang="en-US" smtClean="0"/>
              <a:pPr>
                <a:defRPr/>
              </a:pPr>
              <a:t>70</a:t>
            </a:fld>
            <a:endParaRPr lang="en-US" altLang="en-US"/>
          </a:p>
        </p:txBody>
      </p:sp>
      <p:sp>
        <p:nvSpPr>
          <p:cNvPr id="8" name="5-Point Star 7"/>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29555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err="1" smtClean="0"/>
              <a:t>Noncovered</a:t>
            </a:r>
            <a:r>
              <a:rPr lang="en-US" dirty="0" smtClean="0"/>
              <a:t> Transaction Quiz</a:t>
            </a:r>
            <a:endParaRPr lang="en-US" dirty="0"/>
          </a:p>
        </p:txBody>
      </p:sp>
      <p:sp>
        <p:nvSpPr>
          <p:cNvPr id="3" name="Content Placeholder 2"/>
          <p:cNvSpPr>
            <a:spLocks noGrp="1"/>
          </p:cNvSpPr>
          <p:nvPr>
            <p:ph sz="quarter" idx="12"/>
          </p:nvPr>
        </p:nvSpPr>
        <p:spPr>
          <a:xfrm>
            <a:off x="381000" y="2286000"/>
            <a:ext cx="8153400" cy="3257550"/>
          </a:xfrm>
        </p:spPr>
        <p:txBody>
          <a:bodyPr>
            <a:normAutofit/>
          </a:bodyPr>
          <a:lstStyle/>
          <a:p>
            <a:pPr marL="796925" indent="-742950">
              <a:buFont typeface="+mj-lt"/>
              <a:buAutoNum type="arabicPeriod" startAt="2"/>
            </a:pPr>
            <a:r>
              <a:rPr lang="en-US" altLang="en-US" sz="4300" dirty="0" smtClean="0"/>
              <a:t>Classified </a:t>
            </a:r>
            <a:r>
              <a:rPr lang="en-US" altLang="en-US" sz="4300" dirty="0"/>
              <a:t>codes B and E </a:t>
            </a:r>
            <a:r>
              <a:rPr lang="en-US" altLang="en-US" sz="4300" dirty="0" smtClean="0"/>
              <a:t>are </a:t>
            </a:r>
            <a:r>
              <a:rPr lang="en-US" altLang="en-US" sz="4300" dirty="0" err="1" smtClean="0"/>
              <a:t>noncovered</a:t>
            </a:r>
            <a:r>
              <a:rPr lang="en-US" altLang="en-US" sz="4300" dirty="0" smtClean="0"/>
              <a:t> transactions on </a:t>
            </a:r>
            <a:br>
              <a:rPr lang="en-US" altLang="en-US" sz="4300" dirty="0" smtClean="0"/>
            </a:br>
            <a:r>
              <a:rPr lang="en-US" altLang="en-US" sz="4300" dirty="0" smtClean="0"/>
              <a:t>Form 8949?</a:t>
            </a:r>
          </a:p>
          <a:p>
            <a:pPr marL="53975" indent="0" algn="ctr">
              <a:buNone/>
            </a:pPr>
            <a:r>
              <a:rPr lang="en-US" altLang="en-US" sz="4300" dirty="0" smtClean="0">
                <a:solidFill>
                  <a:srgbClr val="0000FF"/>
                </a:solidFill>
                <a:cs typeface="Calibri" panose="020F0502020204030204" pitchFamily="34" charset="0"/>
              </a:rPr>
              <a:t>Yes</a:t>
            </a:r>
            <a:endParaRPr lang="en-US" altLang="en-US" sz="4300" dirty="0" smtClean="0"/>
          </a:p>
          <a:p>
            <a:pPr marL="796925" indent="-742950" eaLnBrk="1" hangingPunct="1">
              <a:buFont typeface="+mj-lt"/>
              <a:buAutoNum type="arabicPeriod"/>
            </a:pPr>
            <a:endParaRPr lang="en-US" altLang="en-US" sz="3200" dirty="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CD72C349-D014-4633-AD31-112E8BCED269}" type="slidenum">
              <a:rPr lang="en-US" altLang="en-US" smtClean="0"/>
              <a:pPr>
                <a:defRPr/>
              </a:pPr>
              <a:t>71</a:t>
            </a:fld>
            <a:endParaRPr lang="en-US" altLang="en-US"/>
          </a:p>
        </p:txBody>
      </p:sp>
      <p:sp>
        <p:nvSpPr>
          <p:cNvPr id="8" name="5-Point Star 7"/>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5872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err="1" smtClean="0"/>
              <a:t>Noncovered</a:t>
            </a:r>
            <a:r>
              <a:rPr lang="en-US" dirty="0" smtClean="0"/>
              <a:t> Transaction Quiz</a:t>
            </a:r>
            <a:endParaRPr lang="en-US" sz="2200" dirty="0"/>
          </a:p>
        </p:txBody>
      </p:sp>
      <p:sp>
        <p:nvSpPr>
          <p:cNvPr id="3" name="Content Placeholder 2"/>
          <p:cNvSpPr>
            <a:spLocks noGrp="1"/>
          </p:cNvSpPr>
          <p:nvPr>
            <p:ph sz="quarter" idx="12"/>
          </p:nvPr>
        </p:nvSpPr>
        <p:spPr>
          <a:xfrm>
            <a:off x="381000" y="1752600"/>
            <a:ext cx="8153400" cy="4419600"/>
          </a:xfrm>
        </p:spPr>
        <p:txBody>
          <a:bodyPr>
            <a:normAutofit fontScale="92500" lnSpcReduction="10000"/>
          </a:bodyPr>
          <a:lstStyle/>
          <a:p>
            <a:pPr marL="796925" indent="-742950" eaLnBrk="1" hangingPunct="1">
              <a:buFont typeface="+mj-lt"/>
              <a:buAutoNum type="arabicPeriod" startAt="3"/>
            </a:pPr>
            <a:r>
              <a:rPr lang="en-US" altLang="en-US" sz="4700" dirty="0" smtClean="0"/>
              <a:t>IRS allows taxpayers to summarize transactions for Codes B and E?</a:t>
            </a:r>
          </a:p>
          <a:p>
            <a:pPr marL="53975" indent="0" algn="ctr">
              <a:buNone/>
            </a:pPr>
            <a:r>
              <a:rPr lang="en-US" altLang="en-US" sz="4700" dirty="0">
                <a:solidFill>
                  <a:srgbClr val="0000FF"/>
                </a:solidFill>
                <a:cs typeface="Calibri" panose="020F0502020204030204" pitchFamily="34" charset="0"/>
              </a:rPr>
              <a:t>Yes, but </a:t>
            </a:r>
            <a:r>
              <a:rPr lang="en-US" altLang="en-US" sz="4700" dirty="0" smtClean="0">
                <a:solidFill>
                  <a:srgbClr val="0000FF"/>
                </a:solidFill>
                <a:cs typeface="Calibri" panose="020F0502020204030204" pitchFamily="34" charset="0"/>
              </a:rPr>
              <a:t>Tax-Aide Counselors must follow </a:t>
            </a:r>
            <a:r>
              <a:rPr lang="en-US" altLang="en-US" sz="4800" dirty="0">
                <a:hlinkClick r:id="rId3" action="ppaction://hlinksldjump"/>
              </a:rPr>
              <a:t>site procedures</a:t>
            </a:r>
            <a:r>
              <a:rPr lang="en-US" altLang="en-US" sz="4700" dirty="0" smtClean="0">
                <a:solidFill>
                  <a:srgbClr val="0000FF"/>
                </a:solidFill>
                <a:cs typeface="Calibri" panose="020F0502020204030204" pitchFamily="34" charset="0"/>
              </a:rPr>
              <a:t> if copy/send </a:t>
            </a:r>
            <a:r>
              <a:rPr lang="en-US" altLang="en-US" sz="4700" dirty="0">
                <a:solidFill>
                  <a:srgbClr val="0000FF"/>
                </a:solidFill>
                <a:cs typeface="Calibri" panose="020F0502020204030204" pitchFamily="34" charset="0"/>
              </a:rPr>
              <a:t>the Broker Statement </a:t>
            </a:r>
            <a:r>
              <a:rPr lang="en-US" altLang="en-US" sz="4700" dirty="0" smtClean="0">
                <a:solidFill>
                  <a:srgbClr val="0000FF"/>
                </a:solidFill>
                <a:cs typeface="Calibri" panose="020F0502020204030204" pitchFamily="34" charset="0"/>
              </a:rPr>
              <a:t>and/or Form </a:t>
            </a:r>
            <a:r>
              <a:rPr lang="en-US" altLang="en-US" sz="4700" dirty="0">
                <a:solidFill>
                  <a:srgbClr val="0000FF"/>
                </a:solidFill>
                <a:cs typeface="Calibri" panose="020F0502020204030204" pitchFamily="34" charset="0"/>
              </a:rPr>
              <a:t>8453</a:t>
            </a:r>
          </a:p>
          <a:p>
            <a:pPr marL="796925" indent="-742950" eaLnBrk="1" hangingPunct="1">
              <a:buFont typeface="+mj-lt"/>
              <a:buAutoNum type="arabicPeriod"/>
            </a:pPr>
            <a:endParaRPr lang="en-US" altLang="en-US" sz="3200" dirty="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CD72C349-D014-4633-AD31-112E8BCED269}" type="slidenum">
              <a:rPr lang="en-US" altLang="en-US" smtClean="0"/>
              <a:pPr>
                <a:defRPr/>
              </a:pPr>
              <a:t>72</a:t>
            </a:fld>
            <a:endParaRPr lang="en-US" altLang="en-US"/>
          </a:p>
        </p:txBody>
      </p:sp>
      <p:sp>
        <p:nvSpPr>
          <p:cNvPr id="8" name="5-Point Star 7"/>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40117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err="1" smtClean="0"/>
              <a:t>Noncovered</a:t>
            </a:r>
            <a:r>
              <a:rPr lang="en-US" dirty="0" smtClean="0"/>
              <a:t> Transaction Quiz</a:t>
            </a:r>
            <a:endParaRPr lang="en-US" sz="2200" dirty="0"/>
          </a:p>
        </p:txBody>
      </p:sp>
      <p:sp>
        <p:nvSpPr>
          <p:cNvPr id="3" name="Content Placeholder 2"/>
          <p:cNvSpPr>
            <a:spLocks noGrp="1"/>
          </p:cNvSpPr>
          <p:nvPr>
            <p:ph sz="quarter" idx="12"/>
          </p:nvPr>
        </p:nvSpPr>
        <p:spPr>
          <a:xfrm>
            <a:off x="381000" y="1981200"/>
            <a:ext cx="8153400" cy="3810000"/>
          </a:xfrm>
        </p:spPr>
        <p:txBody>
          <a:bodyPr>
            <a:normAutofit/>
          </a:bodyPr>
          <a:lstStyle/>
          <a:p>
            <a:pPr marL="796925" indent="-742950">
              <a:buFont typeface="+mj-lt"/>
              <a:buAutoNum type="arabicPeriod" startAt="4"/>
            </a:pPr>
            <a:r>
              <a:rPr lang="en-US" altLang="en-US" sz="4300" dirty="0" smtClean="0"/>
              <a:t>If a Code E transaction </a:t>
            </a:r>
            <a:r>
              <a:rPr lang="en-US" altLang="en-US" sz="4300" dirty="0"/>
              <a:t>with the cost basis </a:t>
            </a:r>
            <a:r>
              <a:rPr lang="en-US" altLang="en-US" sz="4300" dirty="0" smtClean="0"/>
              <a:t>is shown on a broker statement, was the cost basis reported the IRS? </a:t>
            </a:r>
          </a:p>
          <a:p>
            <a:pPr marL="53975" indent="0" algn="ctr">
              <a:buNone/>
            </a:pPr>
            <a:r>
              <a:rPr lang="en-US" altLang="en-US" sz="4300" dirty="0">
                <a:solidFill>
                  <a:srgbClr val="0000FF"/>
                </a:solidFill>
                <a:cs typeface="Calibri" panose="020F0502020204030204" pitchFamily="34" charset="0"/>
              </a:rPr>
              <a:t>No</a:t>
            </a:r>
          </a:p>
          <a:p>
            <a:pPr marL="796925" indent="-742950" eaLnBrk="1" hangingPunct="1">
              <a:buFont typeface="+mj-lt"/>
              <a:buAutoNum type="arabicPeriod"/>
            </a:pPr>
            <a:endParaRPr lang="en-US" altLang="en-US" sz="3200" dirty="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CD72C349-D014-4633-AD31-112E8BCED269}" type="slidenum">
              <a:rPr lang="en-US" altLang="en-US" smtClean="0"/>
              <a:pPr>
                <a:defRPr/>
              </a:pPr>
              <a:t>73</a:t>
            </a:fld>
            <a:endParaRPr lang="en-US" altLang="en-US"/>
          </a:p>
        </p:txBody>
      </p:sp>
      <p:sp>
        <p:nvSpPr>
          <p:cNvPr id="8" name="5-Point Star 7"/>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59809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Reporting Capital Gain &amp; Losses</a:t>
            </a:r>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74</a:t>
            </a:fld>
            <a:endParaRPr lang="en-US" altLang="en-US"/>
          </a:p>
        </p:txBody>
      </p:sp>
      <p:sp>
        <p:nvSpPr>
          <p:cNvPr id="71687" name="Content Placeholder 2"/>
          <p:cNvSpPr>
            <a:spLocks noGrp="1"/>
          </p:cNvSpPr>
          <p:nvPr>
            <p:ph sz="quarter" idx="12"/>
          </p:nvPr>
        </p:nvSpPr>
        <p:spPr/>
        <p:txBody>
          <a:bodyPr/>
          <a:lstStyle/>
          <a:p>
            <a:r>
              <a:rPr lang="en-US" altLang="en-US" dirty="0" smtClean="0"/>
              <a:t>With enhanced reporting by payers on 1099-B, very few adjustments needed </a:t>
            </a:r>
          </a:p>
          <a:p>
            <a:pPr lvl="2"/>
            <a:endParaRPr lang="en-US" altLang="en-US" dirty="0" smtClean="0"/>
          </a:p>
        </p:txBody>
      </p:sp>
      <p:pic>
        <p:nvPicPr>
          <p:cNvPr id="5735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57600"/>
            <a:ext cx="8382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Loss Carryovers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75</a:t>
            </a:fld>
            <a:endParaRPr lang="en-US" altLang="en-US"/>
          </a:p>
        </p:txBody>
      </p:sp>
      <p:sp>
        <p:nvSpPr>
          <p:cNvPr id="64515" name="Content Placeholder 2"/>
          <p:cNvSpPr>
            <a:spLocks noGrp="1"/>
          </p:cNvSpPr>
          <p:nvPr>
            <p:ph sz="quarter" idx="12"/>
          </p:nvPr>
        </p:nvSpPr>
        <p:spPr/>
        <p:txBody>
          <a:bodyPr>
            <a:normAutofit fontScale="85000" lnSpcReduction="20000"/>
          </a:bodyPr>
          <a:lstStyle/>
          <a:p>
            <a:r>
              <a:rPr lang="en-US" altLang="en-US" dirty="0" smtClean="0"/>
              <a:t>For TY2016, review 2015 tax return for the schedule computing capital loss carryover available to 2016</a:t>
            </a:r>
          </a:p>
          <a:p>
            <a:pPr lvl="1"/>
            <a:r>
              <a:rPr lang="en-US" altLang="en-US" dirty="0" smtClean="0"/>
              <a:t>If no loss carryover schedule but 1040 line 13 is exactly -3,000, will need to calculate</a:t>
            </a:r>
          </a:p>
          <a:p>
            <a:pPr lvl="1"/>
            <a:r>
              <a:rPr lang="en-US" altLang="en-US" dirty="0" smtClean="0"/>
              <a:t>TaxSlayer will carry forward available capital loss carryovers for returning taxpayers next year</a:t>
            </a:r>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Loss Carryovers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76</a:t>
            </a:fld>
            <a:endParaRPr lang="en-US" altLang="en-US"/>
          </a:p>
        </p:txBody>
      </p:sp>
      <p:sp>
        <p:nvSpPr>
          <p:cNvPr id="80903" name="Content Placeholder 2"/>
          <p:cNvSpPr>
            <a:spLocks noGrp="1"/>
          </p:cNvSpPr>
          <p:nvPr>
            <p:ph sz="quarter" idx="12"/>
          </p:nvPr>
        </p:nvSpPr>
        <p:spPr/>
        <p:txBody>
          <a:bodyPr/>
          <a:lstStyle/>
          <a:p>
            <a:r>
              <a:rPr lang="en-US" altLang="en-US" dirty="0" smtClean="0"/>
              <a:t>Confirm capital loss was claimed in 2015 on Form 1040 Line 13</a:t>
            </a:r>
          </a:p>
          <a:p>
            <a:endParaRPr lang="en-US" altLang="en-US" dirty="0" smtClean="0"/>
          </a:p>
        </p:txBody>
      </p:sp>
      <p:pic>
        <p:nvPicPr>
          <p:cNvPr id="809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3711575"/>
            <a:ext cx="8848725" cy="5143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Loss Carryovers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77</a:t>
            </a:fld>
            <a:endParaRPr lang="en-US" altLang="en-US"/>
          </a:p>
        </p:txBody>
      </p:sp>
      <p:sp>
        <p:nvSpPr>
          <p:cNvPr id="66563" name="Content Placeholder 2"/>
          <p:cNvSpPr>
            <a:spLocks noGrp="1"/>
          </p:cNvSpPr>
          <p:nvPr>
            <p:ph sz="quarter" idx="12"/>
          </p:nvPr>
        </p:nvSpPr>
        <p:spPr/>
        <p:txBody>
          <a:bodyPr>
            <a:normAutofit fontScale="92500"/>
          </a:bodyPr>
          <a:lstStyle/>
          <a:p>
            <a:r>
              <a:rPr lang="en-US" altLang="en-US" dirty="0" smtClean="0"/>
              <a:t>Confirm that benefit was received</a:t>
            </a:r>
          </a:p>
          <a:p>
            <a:pPr lvl="1"/>
            <a:r>
              <a:rPr lang="en-US" altLang="en-US" dirty="0" smtClean="0"/>
              <a:t>If 2015 Form 1040 Line 41 is positive</a:t>
            </a:r>
          </a:p>
          <a:p>
            <a:pPr lvl="2">
              <a:buClr>
                <a:schemeClr val="accent2">
                  <a:lumMod val="50000"/>
                </a:schemeClr>
              </a:buClr>
              <a:buFont typeface="Wingdings" panose="05000000000000000000" pitchFamily="2" charset="2"/>
              <a:buChar char="Ø"/>
            </a:pPr>
            <a:r>
              <a:rPr lang="en-US" altLang="en-US" dirty="0" smtClean="0"/>
              <a:t>Benefit was fully received</a:t>
            </a:r>
          </a:p>
          <a:p>
            <a:pPr lvl="1"/>
            <a:r>
              <a:rPr lang="en-US" altLang="en-US" dirty="0" smtClean="0"/>
              <a:t>The available loss carryover to 2016 will reflect that $3,000 ($1,500 MFS) was used in 2015</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Loss Carryovers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78</a:t>
            </a:fld>
            <a:endParaRPr lang="en-US" altLang="en-US"/>
          </a:p>
        </p:txBody>
      </p:sp>
      <p:sp>
        <p:nvSpPr>
          <p:cNvPr id="67587" name="Content Placeholder 2"/>
          <p:cNvSpPr>
            <a:spLocks noGrp="1"/>
          </p:cNvSpPr>
          <p:nvPr>
            <p:ph sz="quarter" idx="12"/>
          </p:nvPr>
        </p:nvSpPr>
        <p:spPr/>
        <p:txBody>
          <a:bodyPr>
            <a:normAutofit fontScale="92500"/>
          </a:bodyPr>
          <a:lstStyle/>
          <a:p>
            <a:r>
              <a:rPr lang="en-US" altLang="en-US" dirty="0" smtClean="0"/>
              <a:t>If 2015 Line 41 is negative by $3,000 ($1,500 MFS) or more – no benefit</a:t>
            </a:r>
          </a:p>
          <a:p>
            <a:pPr lvl="1"/>
            <a:endParaRPr lang="en-US" altLang="en-US" dirty="0" smtClean="0"/>
          </a:p>
          <a:p>
            <a:pPr lvl="1"/>
            <a:endParaRPr lang="en-US" altLang="en-US" dirty="0" smtClean="0"/>
          </a:p>
          <a:p>
            <a:pPr lvl="1"/>
            <a:endParaRPr lang="en-US" altLang="en-US" dirty="0" smtClean="0"/>
          </a:p>
          <a:p>
            <a:r>
              <a:rPr lang="en-US" altLang="en-US" dirty="0" smtClean="0"/>
              <a:t>None of the loss was used</a:t>
            </a:r>
          </a:p>
          <a:p>
            <a:pPr lvl="2"/>
            <a:endParaRPr lang="en-US" altLang="en-US" dirty="0" smtClean="0"/>
          </a:p>
        </p:txBody>
      </p:sp>
      <p:grpSp>
        <p:nvGrpSpPr>
          <p:cNvPr id="82952" name="Group 11"/>
          <p:cNvGrpSpPr>
            <a:grpSpLocks/>
          </p:cNvGrpSpPr>
          <p:nvPr/>
        </p:nvGrpSpPr>
        <p:grpSpPr bwMode="auto">
          <a:xfrm>
            <a:off x="282575" y="3860800"/>
            <a:ext cx="8705850" cy="471488"/>
            <a:chOff x="281900" y="3861149"/>
            <a:chExt cx="8705850" cy="470768"/>
          </a:xfrm>
        </p:grpSpPr>
        <p:pic>
          <p:nvPicPr>
            <p:cNvPr id="82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00" y="3886200"/>
              <a:ext cx="8705850" cy="44571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7543125" y="3861149"/>
              <a:ext cx="1433513" cy="304335"/>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grpSp>
      <p:sp>
        <p:nvSpPr>
          <p:cNvPr id="9" name="5-Point Star 8"/>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Computing Loss Carryovers</a:t>
            </a:r>
            <a:endParaRPr lang="en-US" dirty="0"/>
          </a:p>
        </p:txBody>
      </p:sp>
      <p:sp>
        <p:nvSpPr>
          <p:cNvPr id="68611" name="Content Placeholder 2"/>
          <p:cNvSpPr>
            <a:spLocks noGrp="1"/>
          </p:cNvSpPr>
          <p:nvPr>
            <p:ph sz="quarter" idx="12"/>
          </p:nvPr>
        </p:nvSpPr>
        <p:spPr>
          <a:xfrm>
            <a:off x="944563" y="1752600"/>
            <a:ext cx="7391400" cy="4419600"/>
          </a:xfrm>
        </p:spPr>
        <p:txBody>
          <a:bodyPr/>
          <a:lstStyle/>
          <a:p>
            <a:pPr eaLnBrk="1" hangingPunct="1"/>
            <a:r>
              <a:rPr lang="en-US" altLang="en-US" dirty="0" smtClean="0"/>
              <a:t>If 2015 Line 41 is negative by less than $3,000 ($1,500 MFS)</a:t>
            </a:r>
          </a:p>
          <a:p>
            <a:pPr lvl="1" eaLnBrk="1" hangingPunct="1">
              <a:spcBef>
                <a:spcPct val="0"/>
              </a:spcBef>
            </a:pPr>
            <a:endParaRPr lang="en-US" altLang="en-US" dirty="0" smtClean="0"/>
          </a:p>
          <a:p>
            <a:pPr lvl="1" eaLnBrk="1" hangingPunct="1">
              <a:spcBef>
                <a:spcPct val="0"/>
              </a:spcBef>
            </a:pPr>
            <a:endParaRPr lang="en-US" altLang="en-US" dirty="0" smtClean="0"/>
          </a:p>
          <a:p>
            <a:pPr lvl="1" eaLnBrk="1" hangingPunct="1">
              <a:spcBef>
                <a:spcPct val="0"/>
              </a:spcBef>
            </a:pPr>
            <a:r>
              <a:rPr lang="en-US" altLang="en-US" dirty="0" smtClean="0"/>
              <a:t>Some of the loss was used</a:t>
            </a:r>
          </a:p>
          <a:p>
            <a:pPr lvl="1" eaLnBrk="1" hangingPunct="1">
              <a:spcBef>
                <a:spcPct val="0"/>
              </a:spcBef>
            </a:pPr>
            <a:r>
              <a:rPr lang="en-US" altLang="en-US" dirty="0" smtClean="0"/>
              <a:t>Here $893 was used ($3,000 – $2,107)</a:t>
            </a:r>
          </a:p>
        </p:txBody>
      </p:sp>
      <p:grpSp>
        <p:nvGrpSpPr>
          <p:cNvPr id="83976" name="Group 7"/>
          <p:cNvGrpSpPr>
            <a:grpSpLocks/>
          </p:cNvGrpSpPr>
          <p:nvPr/>
        </p:nvGrpSpPr>
        <p:grpSpPr bwMode="auto">
          <a:xfrm>
            <a:off x="533400" y="3249613"/>
            <a:ext cx="8245475" cy="469900"/>
            <a:chOff x="90488" y="5702475"/>
            <a:chExt cx="8977312" cy="469725"/>
          </a:xfrm>
        </p:grpSpPr>
        <p:pic>
          <p:nvPicPr>
            <p:cNvPr id="839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715000"/>
              <a:ext cx="8977312" cy="4572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le 9"/>
            <p:cNvSpPr/>
            <p:nvPr/>
          </p:nvSpPr>
          <p:spPr>
            <a:xfrm>
              <a:off x="7619400" y="5702475"/>
              <a:ext cx="1432845" cy="304686"/>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grpSp>
      <p:sp>
        <p:nvSpPr>
          <p:cNvPr id="9" name="5-Point Star 8"/>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CD72C349-D014-4633-AD31-112E8BCED269}" type="slidenum">
              <a:rPr lang="en-US" altLang="en-US" smtClean="0"/>
              <a:pPr>
                <a:defRPr/>
              </a:pPr>
              <a:t>79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“Sort-of” Capital Assets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8</a:t>
            </a:fld>
            <a:endParaRPr lang="en-US" altLang="en-US"/>
          </a:p>
        </p:txBody>
      </p:sp>
      <p:sp>
        <p:nvSpPr>
          <p:cNvPr id="17411" name="Rectangle 3"/>
          <p:cNvSpPr>
            <a:spLocks noGrp="1" noChangeArrowheads="1"/>
          </p:cNvSpPr>
          <p:nvPr>
            <p:ph sz="quarter" idx="12"/>
          </p:nvPr>
        </p:nvSpPr>
        <p:spPr/>
        <p:txBody>
          <a:bodyPr>
            <a:normAutofit fontScale="92500" lnSpcReduction="20000"/>
          </a:bodyPr>
          <a:lstStyle/>
          <a:p>
            <a:r>
              <a:rPr lang="en-US" altLang="en-US" dirty="0" smtClean="0"/>
              <a:t>Homes and other non-investment assets </a:t>
            </a:r>
          </a:p>
          <a:p>
            <a:pPr lvl="1"/>
            <a:r>
              <a:rPr lang="en-US" altLang="en-US" dirty="0" smtClean="0"/>
              <a:t>Capital assets for gains</a:t>
            </a:r>
          </a:p>
          <a:p>
            <a:pPr lvl="1"/>
            <a:r>
              <a:rPr lang="en-US" altLang="en-US" dirty="0" smtClean="0"/>
              <a:t>Personal assets for losses </a:t>
            </a:r>
          </a:p>
          <a:p>
            <a:pPr marL="1087438" lvl="2" indent="0">
              <a:buClr>
                <a:schemeClr val="accent2">
                  <a:lumMod val="50000"/>
                </a:schemeClr>
              </a:buClr>
              <a:buNone/>
            </a:pPr>
            <a:r>
              <a:rPr lang="en-US" altLang="en-US" dirty="0" smtClean="0"/>
              <a:t>(not deductible)</a:t>
            </a:r>
          </a:p>
          <a:p>
            <a:pPr lvl="1"/>
            <a:endParaRPr lang="en-US" altLang="en-US" dirty="0" smtClean="0"/>
          </a:p>
          <a:p>
            <a:pPr>
              <a:buFont typeface="Wingdings" panose="05000000000000000000" pitchFamily="2" charset="2"/>
              <a:buChar char="Ø"/>
            </a:pPr>
            <a:r>
              <a:rPr lang="en-US" altLang="en-US" dirty="0" smtClean="0"/>
              <a:t>Government is a profits-only partner!</a:t>
            </a:r>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791200"/>
            <a:ext cx="922338" cy="88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238" y="2451100"/>
            <a:ext cx="7154862" cy="37211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eaLnBrk="1" fontAlgn="auto" hangingPunct="1">
              <a:spcAft>
                <a:spcPts val="0"/>
              </a:spcAft>
              <a:defRPr/>
            </a:pPr>
            <a:r>
              <a:rPr lang="en-US" dirty="0" smtClean="0"/>
              <a:t>Computing Loss </a:t>
            </a:r>
            <a:r>
              <a:rPr lang="en-US" dirty="0"/>
              <a:t>Carryovers</a:t>
            </a:r>
          </a:p>
        </p:txBody>
      </p:sp>
      <p:sp>
        <p:nvSpPr>
          <p:cNvPr id="85000" name="Content Placeholder 2"/>
          <p:cNvSpPr>
            <a:spLocks noGrp="1"/>
          </p:cNvSpPr>
          <p:nvPr>
            <p:ph sz="quarter" idx="12"/>
          </p:nvPr>
        </p:nvSpPr>
        <p:spPr>
          <a:xfrm>
            <a:off x="533400" y="1801813"/>
            <a:ext cx="7988300" cy="4495800"/>
          </a:xfrm>
        </p:spPr>
        <p:txBody>
          <a:bodyPr/>
          <a:lstStyle/>
          <a:p>
            <a:pPr eaLnBrk="1" hangingPunct="1"/>
            <a:r>
              <a:rPr lang="en-US" altLang="en-US" dirty="0" smtClean="0"/>
              <a:t>Look at 2015 </a:t>
            </a:r>
            <a:r>
              <a:rPr lang="en-US" altLang="en-US" dirty="0" err="1" smtClean="0"/>
              <a:t>Sch</a:t>
            </a:r>
            <a:r>
              <a:rPr lang="en-US" altLang="en-US" dirty="0" smtClean="0"/>
              <a:t> D Lines 7 and 15</a:t>
            </a:r>
          </a:p>
        </p:txBody>
      </p:sp>
      <p:sp>
        <p:nvSpPr>
          <p:cNvPr id="6" name="Rectangle 5"/>
          <p:cNvSpPr/>
          <p:nvPr/>
        </p:nvSpPr>
        <p:spPr>
          <a:xfrm>
            <a:off x="7086600" y="2438400"/>
            <a:ext cx="1676400" cy="5334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7" name="Rectangle 6"/>
          <p:cNvSpPr/>
          <p:nvPr/>
        </p:nvSpPr>
        <p:spPr>
          <a:xfrm>
            <a:off x="7162800" y="5726113"/>
            <a:ext cx="1524000" cy="44926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85003" name="TextBox 2"/>
          <p:cNvSpPr txBox="1">
            <a:spLocks noChangeArrowheads="1"/>
          </p:cNvSpPr>
          <p:nvPr/>
        </p:nvSpPr>
        <p:spPr bwMode="auto">
          <a:xfrm>
            <a:off x="838200" y="4311650"/>
            <a:ext cx="4572000" cy="461963"/>
          </a:xfrm>
          <a:prstGeom prst="rect">
            <a:avLst/>
          </a:prstGeom>
          <a:solidFill>
            <a:schemeClr val="bg1"/>
          </a:solidFill>
          <a:ln w="38100">
            <a:solidFill>
              <a:srgbClr val="0000FF"/>
            </a:solidFill>
            <a:miter lim="800000"/>
            <a:headEnd/>
            <a:tailEnd/>
          </a:ln>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lgn="ctr" eaLnBrk="1" hangingPunct="1">
              <a:spcBef>
                <a:spcPct val="0"/>
              </a:spcBef>
              <a:buClrTx/>
              <a:buSzTx/>
              <a:buFontTx/>
              <a:buNone/>
            </a:pPr>
            <a:r>
              <a:rPr lang="en-US" altLang="en-US" sz="2400" dirty="0">
                <a:solidFill>
                  <a:srgbClr val="0000FF"/>
                </a:solidFill>
                <a:cs typeface="Calibri" panose="020F0502020204030204" pitchFamily="34" charset="0"/>
              </a:rPr>
              <a:t>Example here $500 and $6,900</a:t>
            </a:r>
          </a:p>
        </p:txBody>
      </p:sp>
      <p:sp>
        <p:nvSpPr>
          <p:cNvPr id="10" name="5-Point Star 9"/>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CD72C349-D014-4633-AD31-112E8BCED269}" type="slidenum">
              <a:rPr lang="en-US" altLang="en-US" smtClean="0"/>
              <a:pPr>
                <a:defRPr/>
              </a:pPr>
              <a:t>80</a:t>
            </a:fld>
            <a:endParaRPr lang="en-US"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Loss Carryovers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81</a:t>
            </a:fld>
            <a:endParaRPr lang="en-US" altLang="en-US"/>
          </a:p>
        </p:txBody>
      </p:sp>
      <p:sp>
        <p:nvSpPr>
          <p:cNvPr id="70659" name="Content Placeholder 2"/>
          <p:cNvSpPr>
            <a:spLocks noGrp="1"/>
          </p:cNvSpPr>
          <p:nvPr>
            <p:ph sz="quarter" idx="12"/>
          </p:nvPr>
        </p:nvSpPr>
        <p:spPr/>
        <p:txBody>
          <a:bodyPr>
            <a:normAutofit fontScale="92500"/>
          </a:bodyPr>
          <a:lstStyle/>
          <a:p>
            <a:r>
              <a:rPr lang="en-US" altLang="en-US" dirty="0" smtClean="0"/>
              <a:t>If both Lines 7 and 15 are losses</a:t>
            </a:r>
          </a:p>
          <a:p>
            <a:pPr lvl="1"/>
            <a:r>
              <a:rPr lang="en-US" altLang="en-US" dirty="0" smtClean="0"/>
              <a:t>There are two possible carryovers</a:t>
            </a:r>
          </a:p>
          <a:p>
            <a:r>
              <a:rPr lang="en-US" altLang="en-US" dirty="0" smtClean="0"/>
              <a:t>If one is a gain and the other a loss</a:t>
            </a:r>
          </a:p>
          <a:p>
            <a:pPr lvl="1"/>
            <a:r>
              <a:rPr lang="en-US" altLang="en-US" dirty="0" smtClean="0"/>
              <a:t>There can be only one carryover</a:t>
            </a:r>
          </a:p>
          <a:p>
            <a:pPr lvl="1"/>
            <a:r>
              <a:rPr lang="en-US" altLang="en-US" dirty="0" smtClean="0"/>
              <a:t>Short or long based on which was the loss</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438400"/>
            <a:ext cx="8648700" cy="339566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eaLnBrk="1" fontAlgn="auto" hangingPunct="1">
              <a:spcAft>
                <a:spcPts val="0"/>
              </a:spcAft>
              <a:defRPr/>
            </a:pPr>
            <a:r>
              <a:rPr lang="en-US" dirty="0"/>
              <a:t>Computing </a:t>
            </a:r>
            <a:r>
              <a:rPr lang="en-US" dirty="0" smtClean="0"/>
              <a:t>Loss </a:t>
            </a:r>
            <a:r>
              <a:rPr lang="en-US" dirty="0"/>
              <a:t>Carryovers</a:t>
            </a:r>
          </a:p>
        </p:txBody>
      </p:sp>
      <p:sp>
        <p:nvSpPr>
          <p:cNvPr id="87048" name="Content Placeholder 2"/>
          <p:cNvSpPr>
            <a:spLocks noGrp="1"/>
          </p:cNvSpPr>
          <p:nvPr>
            <p:ph sz="quarter" idx="12"/>
          </p:nvPr>
        </p:nvSpPr>
        <p:spPr>
          <a:xfrm>
            <a:off x="819150" y="1617663"/>
            <a:ext cx="7943850" cy="4495800"/>
          </a:xfrm>
        </p:spPr>
        <p:txBody>
          <a:bodyPr/>
          <a:lstStyle/>
          <a:p>
            <a:pPr eaLnBrk="1" hangingPunct="1"/>
            <a:r>
              <a:rPr lang="en-US" altLang="en-US" dirty="0" smtClean="0"/>
              <a:t>Confirm with </a:t>
            </a:r>
            <a:r>
              <a:rPr lang="en-US" altLang="en-US" dirty="0" err="1" smtClean="0"/>
              <a:t>Sch</a:t>
            </a:r>
            <a:r>
              <a:rPr lang="en-US" altLang="en-US" dirty="0" smtClean="0"/>
              <a:t> D p. 2 for net loss</a:t>
            </a:r>
          </a:p>
        </p:txBody>
      </p:sp>
      <p:sp>
        <p:nvSpPr>
          <p:cNvPr id="6" name="Rectangle 5"/>
          <p:cNvSpPr/>
          <p:nvPr/>
        </p:nvSpPr>
        <p:spPr>
          <a:xfrm>
            <a:off x="6997700" y="2768600"/>
            <a:ext cx="1905000" cy="457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87050" name="TextBox 2"/>
          <p:cNvSpPr txBox="1">
            <a:spLocks noChangeArrowheads="1"/>
          </p:cNvSpPr>
          <p:nvPr/>
        </p:nvSpPr>
        <p:spPr bwMode="auto">
          <a:xfrm>
            <a:off x="4876800" y="4584700"/>
            <a:ext cx="3505200" cy="461963"/>
          </a:xfrm>
          <a:prstGeom prst="rect">
            <a:avLst/>
          </a:prstGeom>
          <a:solidFill>
            <a:schemeClr val="bg1"/>
          </a:solidFill>
          <a:ln w="15875">
            <a:solidFill>
              <a:srgbClr val="0000FF"/>
            </a:solidFill>
            <a:miter lim="800000"/>
            <a:headEnd/>
            <a:tailEnd/>
          </a:ln>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lgn="ctr" eaLnBrk="1" hangingPunct="1">
              <a:spcBef>
                <a:spcPct val="0"/>
              </a:spcBef>
              <a:buClrTx/>
              <a:buSzTx/>
              <a:buFontTx/>
              <a:buNone/>
            </a:pPr>
            <a:r>
              <a:rPr lang="en-US" altLang="en-US" sz="2400" dirty="0">
                <a:solidFill>
                  <a:srgbClr val="0000FF"/>
                </a:solidFill>
                <a:cs typeface="Calibri" panose="020F0502020204030204" pitchFamily="34" charset="0"/>
              </a:rPr>
              <a:t>Yes: 500 + 6,900 = 7,400</a:t>
            </a:r>
          </a:p>
        </p:txBody>
      </p:sp>
      <p:sp>
        <p:nvSpPr>
          <p:cNvPr id="9" name="5-Point Star 8"/>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CD72C349-D014-4633-AD31-112E8BCED269}" type="slidenum">
              <a:rPr lang="en-US" altLang="en-US" smtClean="0"/>
              <a:pPr>
                <a:defRPr/>
              </a:pPr>
              <a:t>82</a:t>
            </a:fld>
            <a:endParaRPr lang="en-US" alt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Loss Carryovers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83</a:t>
            </a:fld>
            <a:endParaRPr lang="en-US" altLang="en-US"/>
          </a:p>
        </p:txBody>
      </p:sp>
      <p:sp>
        <p:nvSpPr>
          <p:cNvPr id="88071" name="Content Placeholder 2"/>
          <p:cNvSpPr>
            <a:spLocks noGrp="1"/>
          </p:cNvSpPr>
          <p:nvPr>
            <p:ph sz="quarter" idx="12"/>
          </p:nvPr>
        </p:nvSpPr>
        <p:spPr/>
        <p:txBody>
          <a:bodyPr>
            <a:normAutofit/>
          </a:bodyPr>
          <a:lstStyle/>
          <a:p>
            <a:r>
              <a:rPr lang="en-US" altLang="en-US" dirty="0" smtClean="0"/>
              <a:t>Use short term losses first</a:t>
            </a:r>
          </a:p>
          <a:p>
            <a:r>
              <a:rPr lang="en-US" altLang="en-US" dirty="0" smtClean="0"/>
              <a:t>Use long term losses last</a:t>
            </a:r>
          </a:p>
          <a:p>
            <a:pPr>
              <a:buFont typeface="Wingdings" panose="05000000000000000000" pitchFamily="2" charset="2"/>
              <a:buChar char="Ø"/>
            </a:pPr>
            <a:r>
              <a:rPr lang="en-US" altLang="en-US" dirty="0" smtClean="0"/>
              <a:t>Used only if there is tax benefit (before exemptions) from deducting the loss</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40180384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Loss Carryovers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84</a:t>
            </a:fld>
            <a:endParaRPr lang="en-US" altLang="en-US"/>
          </a:p>
        </p:txBody>
      </p:sp>
      <p:sp>
        <p:nvSpPr>
          <p:cNvPr id="73731" name="Content Placeholder 2"/>
          <p:cNvSpPr>
            <a:spLocks noGrp="1"/>
          </p:cNvSpPr>
          <p:nvPr>
            <p:ph sz="quarter" idx="12"/>
          </p:nvPr>
        </p:nvSpPr>
        <p:spPr/>
        <p:txBody>
          <a:bodyPr>
            <a:normAutofit fontScale="92500" lnSpcReduction="20000"/>
          </a:bodyPr>
          <a:lstStyle/>
          <a:p>
            <a:r>
              <a:rPr lang="en-US" altLang="en-US" dirty="0" smtClean="0"/>
              <a:t>Assume full benefit received of $3,000 loss in 2015</a:t>
            </a:r>
          </a:p>
          <a:p>
            <a:pPr lvl="1"/>
            <a:r>
              <a:rPr lang="en-US" altLang="en-US" dirty="0" smtClean="0"/>
              <a:t>Use short-term loss first</a:t>
            </a:r>
          </a:p>
          <a:p>
            <a:pPr marL="1087438" lvl="2" indent="0">
              <a:buNone/>
            </a:pPr>
            <a:r>
              <a:rPr lang="en-US" altLang="en-US" dirty="0" smtClean="0"/>
              <a:t>$500 is fully used</a:t>
            </a:r>
          </a:p>
          <a:p>
            <a:pPr lvl="1"/>
            <a:r>
              <a:rPr lang="en-US" altLang="en-US" dirty="0" smtClean="0"/>
              <a:t>Use long-term loss next</a:t>
            </a:r>
          </a:p>
          <a:p>
            <a:pPr marL="1087438" lvl="2" indent="0">
              <a:buNone/>
            </a:pPr>
            <a:r>
              <a:rPr lang="en-US" altLang="en-US" dirty="0" smtClean="0"/>
              <a:t>$3,000 total used, less $500 used from short-term loss leaves $2,500 to use from long-term loss</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Computing Loss Carryovers</a:t>
            </a:r>
            <a:endParaRPr lang="en-US" dirty="0"/>
          </a:p>
        </p:txBody>
      </p:sp>
      <p:sp>
        <p:nvSpPr>
          <p:cNvPr id="73731" name="Content Placeholder 2"/>
          <p:cNvSpPr>
            <a:spLocks noGrp="1"/>
          </p:cNvSpPr>
          <p:nvPr>
            <p:ph sz="quarter" idx="12"/>
          </p:nvPr>
        </p:nvSpPr>
        <p:spPr/>
        <p:txBody>
          <a:bodyPr/>
          <a:lstStyle/>
          <a:p>
            <a:pPr eaLnBrk="1" hangingPunct="1"/>
            <a:r>
              <a:rPr lang="en-US" altLang="en-US" dirty="0" smtClean="0"/>
              <a:t>Leaves</a:t>
            </a:r>
          </a:p>
          <a:p>
            <a:pPr lvl="1" eaLnBrk="1" hangingPunct="1"/>
            <a:r>
              <a:rPr lang="en-US" altLang="en-US" dirty="0" smtClean="0"/>
              <a:t>-0- short-term loss carryover </a:t>
            </a:r>
          </a:p>
          <a:p>
            <a:pPr marL="711200" lvl="2" indent="0" eaLnBrk="1" hangingPunct="1">
              <a:buFont typeface="Wingdings" pitchFamily="2" charset="2"/>
              <a:buNone/>
            </a:pPr>
            <a:r>
              <a:rPr lang="en-US" altLang="en-US" dirty="0" smtClean="0"/>
              <a:t>($500 less $500 used)</a:t>
            </a:r>
          </a:p>
          <a:p>
            <a:pPr lvl="1" eaLnBrk="1" hangingPunct="1"/>
            <a:r>
              <a:rPr lang="en-US" altLang="en-US" dirty="0" smtClean="0"/>
              <a:t>$4,400 long-term loss carryover </a:t>
            </a:r>
          </a:p>
          <a:p>
            <a:pPr marL="711200" lvl="2" indent="0" eaLnBrk="1" hangingPunct="1">
              <a:buFont typeface="Wingdings" pitchFamily="2" charset="2"/>
              <a:buNone/>
            </a:pPr>
            <a:r>
              <a:rPr lang="en-US" altLang="en-US" dirty="0" smtClean="0"/>
              <a:t>($6,900 less $2,500 used)</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CD72C349-D014-4633-AD31-112E8BCED269}" type="slidenum">
              <a:rPr lang="en-US" altLang="en-US" smtClean="0"/>
              <a:pPr>
                <a:defRPr/>
              </a:pPr>
              <a:t>85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Loss Carryovers</a:t>
            </a:r>
            <a:endParaRPr lang="en-US" dirty="0"/>
          </a:p>
        </p:txBody>
      </p:sp>
      <p:sp>
        <p:nvSpPr>
          <p:cNvPr id="6" name="Footer Placeholder 5"/>
          <p:cNvSpPr>
            <a:spLocks noGrp="1"/>
          </p:cNvSpPr>
          <p:nvPr>
            <p:ph type="ftr" sz="quarter" idx="10"/>
          </p:nvPr>
        </p:nvSpPr>
        <p:spPr/>
        <p:txBody>
          <a:bodyPr/>
          <a:lstStyle/>
          <a:p>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86</a:t>
            </a:fld>
            <a:endParaRPr lang="en-US" altLang="en-US"/>
          </a:p>
        </p:txBody>
      </p:sp>
      <p:sp>
        <p:nvSpPr>
          <p:cNvPr id="3" name="Content Placeholder 2"/>
          <p:cNvSpPr>
            <a:spLocks noGrp="1"/>
          </p:cNvSpPr>
          <p:nvPr>
            <p:ph sz="quarter" idx="12"/>
          </p:nvPr>
        </p:nvSpPr>
        <p:spPr/>
        <p:txBody>
          <a:bodyPr>
            <a:normAutofit fontScale="92500" lnSpcReduction="20000"/>
          </a:bodyPr>
          <a:lstStyle/>
          <a:p>
            <a:r>
              <a:rPr lang="en-US" altLang="en-US" dirty="0" smtClean="0"/>
              <a:t>Use taxpayers prior return </a:t>
            </a:r>
            <a:br>
              <a:rPr lang="en-US" altLang="en-US" dirty="0" smtClean="0"/>
            </a:br>
            <a:r>
              <a:rPr lang="en-US" altLang="en-US" dirty="0" smtClean="0"/>
              <a:t>Form 1040 Schedule D</a:t>
            </a:r>
          </a:p>
          <a:p>
            <a:r>
              <a:rPr lang="en-US" altLang="en-US" dirty="0" smtClean="0"/>
              <a:t>Input loss carryover(s) in </a:t>
            </a:r>
            <a:br>
              <a:rPr lang="en-US" altLang="en-US" dirty="0" smtClean="0"/>
            </a:br>
            <a:r>
              <a:rPr lang="en-US" altLang="en-US" dirty="0" smtClean="0"/>
              <a:t>TaxSlayer Other Capital Gains Data input sheet</a:t>
            </a:r>
          </a:p>
          <a:p>
            <a:r>
              <a:rPr lang="en-US" altLang="en-US" dirty="0" smtClean="0"/>
              <a:t>May need to input state loss carryover</a:t>
            </a:r>
          </a:p>
          <a:p>
            <a:endParaRPr lang="en-US" dirty="0"/>
          </a:p>
        </p:txBody>
      </p:sp>
      <p:pic>
        <p:nvPicPr>
          <p:cNvPr id="91144" name="Picture 9"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5075" y="228600"/>
            <a:ext cx="13557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What is a Wash Sale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87</a:t>
            </a:fld>
            <a:endParaRPr lang="en-US" altLang="en-US"/>
          </a:p>
        </p:txBody>
      </p:sp>
      <p:sp>
        <p:nvSpPr>
          <p:cNvPr id="44035" name="Rectangle 3"/>
          <p:cNvSpPr>
            <a:spLocks noGrp="1" noChangeArrowheads="1"/>
          </p:cNvSpPr>
          <p:nvPr>
            <p:ph sz="quarter" idx="12"/>
          </p:nvPr>
        </p:nvSpPr>
        <p:spPr/>
        <p:txBody>
          <a:bodyPr>
            <a:normAutofit fontScale="85000" lnSpcReduction="10000"/>
          </a:bodyPr>
          <a:lstStyle/>
          <a:p>
            <a:r>
              <a:rPr lang="en-US" altLang="en-US" dirty="0" smtClean="0"/>
              <a:t>Sale of securities at a loss -AND-purchase of “same” securities within 30 days of sale date (before or after)</a:t>
            </a:r>
          </a:p>
          <a:p>
            <a:r>
              <a:rPr lang="en-US" altLang="en-US" dirty="0" smtClean="0"/>
              <a:t>Result is that loss (in part or in whole) is disallowed... until later</a:t>
            </a:r>
          </a:p>
          <a:p>
            <a:pPr>
              <a:buFont typeface="Wingdings" panose="05000000000000000000" pitchFamily="2" charset="2"/>
              <a:buChar char="Ø"/>
            </a:pPr>
            <a:r>
              <a:rPr lang="en-US" altLang="en-US" dirty="0" smtClean="0"/>
              <a:t>In scope only if reported on brokerage or mutual fund statement</a:t>
            </a:r>
          </a:p>
        </p:txBody>
      </p:sp>
      <p:pic>
        <p:nvPicPr>
          <p:cNvPr id="952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8600"/>
            <a:ext cx="1536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Wash Sale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88</a:t>
            </a:fld>
            <a:endParaRPr lang="en-US" altLang="en-US"/>
          </a:p>
        </p:txBody>
      </p:sp>
      <p:sp>
        <p:nvSpPr>
          <p:cNvPr id="45059" name="Rectangle 3"/>
          <p:cNvSpPr>
            <a:spLocks noGrp="1" noChangeArrowheads="1"/>
          </p:cNvSpPr>
          <p:nvPr>
            <p:ph sz="quarter" idx="12"/>
          </p:nvPr>
        </p:nvSpPr>
        <p:spPr/>
        <p:txBody>
          <a:bodyPr>
            <a:normAutofit fontScale="92500"/>
          </a:bodyPr>
          <a:lstStyle/>
          <a:p>
            <a:r>
              <a:rPr lang="en-US" altLang="en-US" dirty="0" smtClean="0"/>
              <a:t>What happens to disallowed loss in Wash Sale situation?</a:t>
            </a:r>
          </a:p>
          <a:p>
            <a:pPr lvl="1"/>
            <a:r>
              <a:rPr lang="en-US" altLang="en-US" dirty="0" smtClean="0"/>
              <a:t>Basis of new shares is increased by amount of prior disallowed loss</a:t>
            </a:r>
          </a:p>
          <a:p>
            <a:pPr>
              <a:buFont typeface="Wingdings" panose="05000000000000000000" pitchFamily="2" charset="2"/>
              <a:buChar char="Ø"/>
            </a:pPr>
            <a:r>
              <a:rPr lang="en-US" altLang="en-US" dirty="0" smtClean="0"/>
              <a:t>Brokers/mutual funds do the accounting!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724400"/>
            <a:ext cx="828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Wash Sale Example #1</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89</a:t>
            </a:fld>
            <a:endParaRPr lang="en-US" altLang="en-US"/>
          </a:p>
        </p:txBody>
      </p:sp>
      <p:sp>
        <p:nvSpPr>
          <p:cNvPr id="26627" name="Rectangle 3"/>
          <p:cNvSpPr>
            <a:spLocks noGrp="1" noChangeArrowheads="1"/>
          </p:cNvSpPr>
          <p:nvPr>
            <p:ph sz="quarter" idx="12"/>
          </p:nvPr>
        </p:nvSpPr>
        <p:spPr/>
        <p:txBody>
          <a:bodyPr>
            <a:normAutofit fontScale="92500" lnSpcReduction="20000"/>
          </a:bodyPr>
          <a:lstStyle/>
          <a:p>
            <a:r>
              <a:rPr lang="en-US" altLang="en-US" dirty="0" smtClean="0"/>
              <a:t>6/1/16 sell 300 shares of ABC for loss of $200</a:t>
            </a:r>
          </a:p>
          <a:p>
            <a:r>
              <a:rPr lang="en-US" altLang="en-US" dirty="0" smtClean="0"/>
              <a:t>6/15/16 buy 300 shares of ABC for $2,400</a:t>
            </a:r>
          </a:p>
          <a:p>
            <a:r>
              <a:rPr lang="en-US" altLang="en-US" dirty="0" smtClean="0"/>
              <a:t>None of loss allowed in 2016</a:t>
            </a:r>
          </a:p>
          <a:p>
            <a:r>
              <a:rPr lang="en-US" altLang="en-US" dirty="0" smtClean="0"/>
              <a:t>Basis of 300 new shares is $2,600 </a:t>
            </a:r>
          </a:p>
          <a:p>
            <a:pPr marL="1087438" lvl="2" indent="0">
              <a:buNone/>
            </a:pPr>
            <a:r>
              <a:rPr lang="en-US" altLang="en-US" dirty="0" smtClean="0"/>
              <a:t>($2,400 cost + $200 disallowed loss)</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Types of Assets Quiz</a:t>
            </a:r>
            <a:endParaRPr lang="en-US" dirty="0"/>
          </a:p>
        </p:txBody>
      </p:sp>
      <p:sp>
        <p:nvSpPr>
          <p:cNvPr id="3" name="Content Placeholder 2"/>
          <p:cNvSpPr>
            <a:spLocks noGrp="1"/>
          </p:cNvSpPr>
          <p:nvPr>
            <p:ph sz="quarter" idx="12"/>
          </p:nvPr>
        </p:nvSpPr>
        <p:spPr>
          <a:xfrm>
            <a:off x="762000" y="1600200"/>
            <a:ext cx="5257800" cy="4648200"/>
          </a:xfrm>
        </p:spPr>
        <p:txBody>
          <a:bodyPr/>
          <a:lstStyle/>
          <a:p>
            <a:pPr marL="53975" indent="0" eaLnBrk="1" hangingPunct="1">
              <a:buFont typeface="Calibri" pitchFamily="34" charset="0"/>
              <a:buNone/>
            </a:pPr>
            <a:r>
              <a:rPr lang="en-US" altLang="en-US" dirty="0" smtClean="0"/>
              <a:t>Is this a capital asset?</a:t>
            </a:r>
          </a:p>
          <a:p>
            <a:pPr marL="404813" lvl="1" indent="0" eaLnBrk="1" hangingPunct="1">
              <a:buClr>
                <a:srgbClr val="B54A10"/>
              </a:buClr>
              <a:buFont typeface="Calibri" pitchFamily="34" charset="0"/>
              <a:buNone/>
            </a:pPr>
            <a:r>
              <a:rPr lang="en-US" altLang="en-US" sz="3200" dirty="0" smtClean="0"/>
              <a:t>IBM stock</a:t>
            </a:r>
            <a:endParaRPr lang="en-US" altLang="en-US" sz="3200" dirty="0" smtClean="0">
              <a:solidFill>
                <a:srgbClr val="0000FF"/>
              </a:solidFill>
            </a:endParaRPr>
          </a:p>
          <a:p>
            <a:pPr marL="404813" lvl="1" indent="0" eaLnBrk="1" hangingPunct="1">
              <a:buClr>
                <a:srgbClr val="B54A10"/>
              </a:buClr>
              <a:buFont typeface="Calibri" pitchFamily="34" charset="0"/>
              <a:buNone/>
            </a:pPr>
            <a:r>
              <a:rPr lang="en-US" altLang="en-US" sz="3200" dirty="0" smtClean="0"/>
              <a:t>IBM bond</a:t>
            </a:r>
            <a:endParaRPr lang="en-US" altLang="en-US" sz="3200" dirty="0" smtClean="0">
              <a:solidFill>
                <a:srgbClr val="0000FF"/>
              </a:solidFill>
            </a:endParaRPr>
          </a:p>
          <a:p>
            <a:pPr marL="404813" lvl="1" indent="0" eaLnBrk="1" hangingPunct="1">
              <a:buClr>
                <a:srgbClr val="B54A10"/>
              </a:buClr>
              <a:buFont typeface="Calibri" pitchFamily="34" charset="0"/>
              <a:buNone/>
            </a:pPr>
            <a:r>
              <a:rPr lang="en-US" altLang="en-US" sz="3200" dirty="0" smtClean="0"/>
              <a:t>Vacation home</a:t>
            </a:r>
            <a:endParaRPr lang="en-US" altLang="en-US" sz="3200" dirty="0" smtClean="0">
              <a:solidFill>
                <a:srgbClr val="0000FF"/>
              </a:solidFill>
            </a:endParaRPr>
          </a:p>
          <a:p>
            <a:pPr marL="404813" lvl="1" indent="0" eaLnBrk="1" hangingPunct="1">
              <a:buClr>
                <a:srgbClr val="B54A10"/>
              </a:buClr>
              <a:buFont typeface="Calibri" pitchFamily="34" charset="0"/>
              <a:buNone/>
            </a:pPr>
            <a:r>
              <a:rPr lang="en-US" altLang="en-US" sz="3200" dirty="0" smtClean="0"/>
              <a:t>Rental property</a:t>
            </a:r>
            <a:endParaRPr lang="en-US" altLang="en-US" sz="3200" dirty="0" smtClean="0">
              <a:solidFill>
                <a:srgbClr val="0000FF"/>
              </a:solidFill>
            </a:endParaRPr>
          </a:p>
          <a:p>
            <a:pPr marL="404813" lvl="1" indent="0" eaLnBrk="1" hangingPunct="1">
              <a:buClr>
                <a:srgbClr val="B54A10"/>
              </a:buClr>
              <a:buFont typeface="Calibri" pitchFamily="34" charset="0"/>
              <a:buNone/>
            </a:pPr>
            <a:r>
              <a:rPr lang="en-US" altLang="en-US" sz="3200" dirty="0" smtClean="0"/>
              <a:t>Pleasure boat</a:t>
            </a:r>
          </a:p>
          <a:p>
            <a:pPr marL="404813" lvl="1" indent="0" eaLnBrk="1" hangingPunct="1">
              <a:buClr>
                <a:srgbClr val="B54A10"/>
              </a:buClr>
              <a:buFont typeface="Calibri" pitchFamily="34" charset="0"/>
              <a:buNone/>
            </a:pPr>
            <a:r>
              <a:rPr lang="en-US" altLang="en-US" sz="3200" dirty="0" smtClean="0"/>
              <a:t>Gold jewelry</a:t>
            </a:r>
          </a:p>
        </p:txBody>
      </p:sp>
      <p:sp>
        <p:nvSpPr>
          <p:cNvPr id="4" name="Content Placeholder 2"/>
          <p:cNvSpPr txBox="1">
            <a:spLocks/>
          </p:cNvSpPr>
          <p:nvPr/>
        </p:nvSpPr>
        <p:spPr bwMode="auto">
          <a:xfrm>
            <a:off x="4821238" y="2362200"/>
            <a:ext cx="28908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53975">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1554163"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011363" indent="-228600" fontAlgn="base">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468563" indent="-228600" fontAlgn="base">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2925763" indent="-228600" fontAlgn="base">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382963" indent="-228600" fontAlgn="base">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lnSpc>
                <a:spcPct val="90000"/>
              </a:lnSpc>
              <a:spcBef>
                <a:spcPts val="1800"/>
              </a:spcBef>
              <a:buClr>
                <a:srgbClr val="B54A10"/>
              </a:buClr>
              <a:buSzPct val="94000"/>
              <a:buFont typeface="Calibri" pitchFamily="34" charset="0"/>
              <a:buNone/>
              <a:defRPr/>
            </a:pPr>
            <a:r>
              <a:rPr lang="en-US" altLang="en-US" sz="3000" dirty="0" smtClean="0">
                <a:solidFill>
                  <a:srgbClr val="0000FF"/>
                </a:solidFill>
                <a:cs typeface="Calibri" panose="020F0502020204030204" pitchFamily="34" charset="0"/>
              </a:rPr>
              <a:t>Yes</a:t>
            </a:r>
          </a:p>
          <a:p>
            <a:pPr>
              <a:lnSpc>
                <a:spcPct val="90000"/>
              </a:lnSpc>
              <a:spcBef>
                <a:spcPts val="1800"/>
              </a:spcBef>
              <a:buClr>
                <a:srgbClr val="B54A10"/>
              </a:buClr>
              <a:buSzPct val="94000"/>
              <a:buFont typeface="Calibri" pitchFamily="34" charset="0"/>
              <a:buNone/>
              <a:defRPr/>
            </a:pPr>
            <a:r>
              <a:rPr lang="en-US" altLang="en-US" sz="3000" dirty="0" smtClean="0">
                <a:solidFill>
                  <a:srgbClr val="0000FF"/>
                </a:solidFill>
                <a:cs typeface="Calibri" panose="020F0502020204030204" pitchFamily="34" charset="0"/>
              </a:rPr>
              <a:t>Yes</a:t>
            </a:r>
          </a:p>
          <a:p>
            <a:pPr>
              <a:lnSpc>
                <a:spcPct val="90000"/>
              </a:lnSpc>
              <a:spcBef>
                <a:spcPts val="1800"/>
              </a:spcBef>
              <a:buClr>
                <a:srgbClr val="B54A10"/>
              </a:buClr>
              <a:buSzPct val="94000"/>
              <a:buFont typeface="Calibri" pitchFamily="34" charset="0"/>
              <a:buNone/>
              <a:defRPr/>
            </a:pPr>
            <a:r>
              <a:rPr lang="en-US" altLang="en-US" sz="3000" dirty="0" smtClean="0">
                <a:solidFill>
                  <a:srgbClr val="0000FF"/>
                </a:solidFill>
                <a:cs typeface="Calibri" panose="020F0502020204030204" pitchFamily="34" charset="0"/>
              </a:rPr>
              <a:t>Yes for gains</a:t>
            </a:r>
          </a:p>
          <a:p>
            <a:pPr>
              <a:lnSpc>
                <a:spcPct val="90000"/>
              </a:lnSpc>
              <a:spcBef>
                <a:spcPts val="1800"/>
              </a:spcBef>
              <a:buClr>
                <a:srgbClr val="B54A10"/>
              </a:buClr>
              <a:buSzPct val="94000"/>
              <a:buFont typeface="Calibri" pitchFamily="34" charset="0"/>
              <a:buNone/>
              <a:defRPr/>
            </a:pPr>
            <a:r>
              <a:rPr lang="en-US" altLang="en-US" sz="3000" dirty="0" smtClean="0">
                <a:solidFill>
                  <a:srgbClr val="0000FF"/>
                </a:solidFill>
                <a:cs typeface="Calibri" panose="020F0502020204030204" pitchFamily="34" charset="0"/>
              </a:rPr>
              <a:t>No</a:t>
            </a:r>
          </a:p>
          <a:p>
            <a:pPr>
              <a:lnSpc>
                <a:spcPct val="90000"/>
              </a:lnSpc>
              <a:spcBef>
                <a:spcPts val="1800"/>
              </a:spcBef>
              <a:buClr>
                <a:srgbClr val="B54A10"/>
              </a:buClr>
              <a:buSzPct val="94000"/>
              <a:buFont typeface="Calibri" pitchFamily="34" charset="0"/>
              <a:buNone/>
              <a:defRPr/>
            </a:pPr>
            <a:r>
              <a:rPr lang="en-US" altLang="en-US" sz="3000" dirty="0" smtClean="0">
                <a:solidFill>
                  <a:srgbClr val="0000FF"/>
                </a:solidFill>
                <a:cs typeface="Calibri" panose="020F0502020204030204" pitchFamily="34" charset="0"/>
              </a:rPr>
              <a:t>Yes for gains</a:t>
            </a:r>
          </a:p>
          <a:p>
            <a:pPr>
              <a:lnSpc>
                <a:spcPct val="90000"/>
              </a:lnSpc>
              <a:spcBef>
                <a:spcPts val="1800"/>
              </a:spcBef>
              <a:buClr>
                <a:srgbClr val="B54A10"/>
              </a:buClr>
              <a:buSzPct val="94000"/>
              <a:buFont typeface="Calibri" pitchFamily="34" charset="0"/>
              <a:buNone/>
              <a:defRPr/>
            </a:pPr>
            <a:r>
              <a:rPr lang="en-US" altLang="en-US" sz="3000" dirty="0" smtClean="0">
                <a:solidFill>
                  <a:srgbClr val="0000FF"/>
                </a:solidFill>
                <a:cs typeface="Calibri" panose="020F0502020204030204" pitchFamily="34" charset="0"/>
              </a:rPr>
              <a:t>Yes for gains</a:t>
            </a:r>
          </a:p>
          <a:p>
            <a:pPr>
              <a:lnSpc>
                <a:spcPct val="90000"/>
              </a:lnSpc>
              <a:spcBef>
                <a:spcPts val="1800"/>
              </a:spcBef>
              <a:buClr>
                <a:srgbClr val="B54A10"/>
              </a:buClr>
              <a:buSzPct val="94000"/>
              <a:buFont typeface="Calibri" pitchFamily="34" charset="0"/>
              <a:buNone/>
              <a:defRPr/>
            </a:pPr>
            <a:endParaRPr lang="en-US" altLang="en-US" sz="3000" dirty="0" smtClean="0">
              <a:solidFill>
                <a:srgbClr val="0000FF"/>
              </a:solidFill>
              <a:cs typeface="Calibri" panose="020F0502020204030204" pitchFamily="34" charset="0"/>
            </a:endParaRPr>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CD72C349-D014-4633-AD31-112E8BCED269}" type="slidenum">
              <a:rPr lang="en-US" altLang="en-US" smtClean="0"/>
              <a:pPr>
                <a:defRPr/>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Wash Sale Example #1</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90</a:t>
            </a:fld>
            <a:endParaRPr lang="en-US" altLang="en-US"/>
          </a:p>
        </p:txBody>
      </p:sp>
      <p:sp>
        <p:nvSpPr>
          <p:cNvPr id="100356" name="Content Placeholder 2"/>
          <p:cNvSpPr>
            <a:spLocks noGrp="1"/>
          </p:cNvSpPr>
          <p:nvPr>
            <p:ph sz="quarter" idx="12"/>
          </p:nvPr>
        </p:nvSpPr>
        <p:spPr/>
        <p:txBody>
          <a:bodyPr/>
          <a:lstStyle/>
          <a:p>
            <a:r>
              <a:rPr lang="en-US" altLang="en-US" dirty="0" smtClean="0"/>
              <a:t>$200 loss not allowed</a:t>
            </a:r>
          </a:p>
          <a:p>
            <a:endParaRPr lang="en-US" altLang="en-US" dirty="0" smtClean="0"/>
          </a:p>
          <a:p>
            <a:r>
              <a:rPr lang="en-US" altLang="en-US" dirty="0" smtClean="0"/>
              <a:t>Broker statement will provide amount of adjustment needed</a:t>
            </a:r>
          </a:p>
        </p:txBody>
      </p:sp>
      <p:sp>
        <p:nvSpPr>
          <p:cNvPr id="8" name="5-Point Star 7"/>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Wash Sale Example #2</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91</a:t>
            </a:fld>
            <a:endParaRPr lang="en-US" altLang="en-US"/>
          </a:p>
        </p:txBody>
      </p:sp>
      <p:sp>
        <p:nvSpPr>
          <p:cNvPr id="26627" name="Rectangle 3"/>
          <p:cNvSpPr>
            <a:spLocks noGrp="1" noChangeArrowheads="1"/>
          </p:cNvSpPr>
          <p:nvPr>
            <p:ph sz="quarter" idx="12"/>
          </p:nvPr>
        </p:nvSpPr>
        <p:spPr/>
        <p:txBody>
          <a:bodyPr>
            <a:normAutofit fontScale="70000" lnSpcReduction="20000"/>
          </a:bodyPr>
          <a:lstStyle/>
          <a:p>
            <a:r>
              <a:rPr lang="en-US" altLang="en-US" dirty="0" smtClean="0"/>
              <a:t>3/1/16 sell 200 shares of XYZ for loss of $400</a:t>
            </a:r>
          </a:p>
          <a:p>
            <a:r>
              <a:rPr lang="en-US" altLang="en-US" dirty="0" smtClean="0"/>
              <a:t>3/15/16 buy </a:t>
            </a:r>
            <a:r>
              <a:rPr lang="en-US" altLang="en-US" dirty="0" smtClean="0">
                <a:solidFill>
                  <a:srgbClr val="0000FF"/>
                </a:solidFill>
              </a:rPr>
              <a:t>50</a:t>
            </a:r>
            <a:r>
              <a:rPr lang="en-US" altLang="en-US" dirty="0" smtClean="0"/>
              <a:t> shares of XYZ at cost of $2,500</a:t>
            </a:r>
          </a:p>
          <a:p>
            <a:r>
              <a:rPr lang="en-US" altLang="en-US" dirty="0" smtClean="0"/>
              <a:t>Loss not allowed in 2016: $100 </a:t>
            </a:r>
          </a:p>
          <a:p>
            <a:pPr marL="1087438" lvl="2" indent="0">
              <a:buNone/>
            </a:pPr>
            <a:r>
              <a:rPr lang="en-US" altLang="en-US" dirty="0" smtClean="0"/>
              <a:t>(</a:t>
            </a:r>
            <a:r>
              <a:rPr lang="en-US" altLang="en-US" dirty="0" smtClean="0">
                <a:solidFill>
                  <a:srgbClr val="0000FF"/>
                </a:solidFill>
              </a:rPr>
              <a:t>50</a:t>
            </a:r>
            <a:r>
              <a:rPr lang="en-US" altLang="en-US" dirty="0" smtClean="0"/>
              <a:t> </a:t>
            </a:r>
            <a:r>
              <a:rPr lang="en-US" altLang="en-US" dirty="0" err="1" smtClean="0"/>
              <a:t>shs</a:t>
            </a:r>
            <a:r>
              <a:rPr lang="en-US" altLang="en-US" dirty="0" smtClean="0"/>
              <a:t> ÷ 200 </a:t>
            </a:r>
            <a:r>
              <a:rPr lang="en-US" altLang="en-US" dirty="0" err="1" smtClean="0"/>
              <a:t>shs</a:t>
            </a:r>
            <a:r>
              <a:rPr lang="en-US" altLang="en-US" dirty="0" smtClean="0"/>
              <a:t> x $400)</a:t>
            </a:r>
          </a:p>
          <a:p>
            <a:r>
              <a:rPr lang="en-US" altLang="en-US" dirty="0" smtClean="0"/>
              <a:t>Basis of </a:t>
            </a:r>
            <a:r>
              <a:rPr lang="en-US" altLang="en-US" dirty="0" smtClean="0">
                <a:solidFill>
                  <a:srgbClr val="0000FF"/>
                </a:solidFill>
              </a:rPr>
              <a:t>50</a:t>
            </a:r>
            <a:r>
              <a:rPr lang="en-US" altLang="en-US" dirty="0" smtClean="0"/>
              <a:t> new shares is $2,600 </a:t>
            </a:r>
          </a:p>
          <a:p>
            <a:pPr marL="1087438" lvl="2" indent="0">
              <a:buNone/>
            </a:pPr>
            <a:r>
              <a:rPr lang="en-US" altLang="en-US" dirty="0" smtClean="0"/>
              <a:t>($2,500 cost + $100 disallowed loss)</a:t>
            </a:r>
          </a:p>
          <a:p>
            <a:r>
              <a:rPr lang="en-US" altLang="en-US" dirty="0" smtClean="0"/>
              <a:t>Loss allowed in 2016: $300 </a:t>
            </a:r>
          </a:p>
          <a:p>
            <a:pPr marL="1087438" lvl="2" indent="0">
              <a:buNone/>
            </a:pPr>
            <a:r>
              <a:rPr lang="en-US" altLang="en-US" dirty="0" smtClean="0"/>
              <a:t>(150 </a:t>
            </a:r>
            <a:r>
              <a:rPr lang="en-US" altLang="en-US" dirty="0" err="1" smtClean="0"/>
              <a:t>shs</a:t>
            </a:r>
            <a:r>
              <a:rPr lang="en-US" altLang="en-US" dirty="0" smtClean="0"/>
              <a:t> ÷ 200 </a:t>
            </a:r>
            <a:r>
              <a:rPr lang="en-US" altLang="en-US" dirty="0" err="1" smtClean="0"/>
              <a:t>shs</a:t>
            </a:r>
            <a:r>
              <a:rPr lang="en-US" altLang="en-US" dirty="0" smtClean="0"/>
              <a:t> x $400)</a:t>
            </a:r>
          </a:p>
        </p:txBody>
      </p:sp>
      <p:sp>
        <p:nvSpPr>
          <p:cNvPr id="6" name="5-Point Star 5"/>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 Sale Example #2</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92</a:t>
            </a:fld>
            <a:endParaRPr lang="en-US" altLang="en-US"/>
          </a:p>
        </p:txBody>
      </p:sp>
      <p:sp>
        <p:nvSpPr>
          <p:cNvPr id="102404" name="Content Placeholder 2"/>
          <p:cNvSpPr>
            <a:spLocks noGrp="1"/>
          </p:cNvSpPr>
          <p:nvPr>
            <p:ph sz="quarter" idx="12"/>
          </p:nvPr>
        </p:nvSpPr>
        <p:spPr/>
        <p:txBody>
          <a:bodyPr>
            <a:normAutofit/>
          </a:bodyPr>
          <a:lstStyle/>
          <a:p>
            <a:r>
              <a:rPr lang="en-US" altLang="en-US" dirty="0" smtClean="0"/>
              <a:t>Of $400 loss, $100 not allowed and $300 allowed</a:t>
            </a:r>
          </a:p>
          <a:p>
            <a:endParaRPr lang="en-US" altLang="en-US" dirty="0" smtClean="0"/>
          </a:p>
          <a:p>
            <a:r>
              <a:rPr lang="en-US" altLang="en-US" dirty="0" smtClean="0"/>
              <a:t>Broker statement will provide amount of adjustment needed</a:t>
            </a:r>
          </a:p>
        </p:txBody>
      </p:sp>
      <p:sp>
        <p:nvSpPr>
          <p:cNvPr id="8" name="5-Point Star 7"/>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Situation</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93</a:t>
            </a:fld>
            <a:endParaRPr lang="en-US" altLang="en-US"/>
          </a:p>
        </p:txBody>
      </p:sp>
      <p:sp>
        <p:nvSpPr>
          <p:cNvPr id="90115" name="Content Placeholder 2"/>
          <p:cNvSpPr>
            <a:spLocks noGrp="1"/>
          </p:cNvSpPr>
          <p:nvPr>
            <p:ph sz="quarter" idx="12"/>
          </p:nvPr>
        </p:nvSpPr>
        <p:spPr/>
        <p:txBody>
          <a:bodyPr>
            <a:normAutofit fontScale="92500" lnSpcReduction="20000"/>
          </a:bodyPr>
          <a:lstStyle/>
          <a:p>
            <a:r>
              <a:rPr lang="en-US" altLang="en-US" dirty="0" smtClean="0"/>
              <a:t>Worthless stock or bond loss</a:t>
            </a:r>
          </a:p>
          <a:p>
            <a:pPr lvl="1"/>
            <a:r>
              <a:rPr lang="en-US" altLang="en-US" dirty="0" smtClean="0"/>
              <a:t>Stock must be totally worthless in 2016</a:t>
            </a:r>
          </a:p>
          <a:p>
            <a:pPr marL="1087438" lvl="2" indent="0">
              <a:buNone/>
            </a:pPr>
            <a:r>
              <a:rPr lang="en-US" altLang="en-US" dirty="0" smtClean="0"/>
              <a:t>(1¢ is still value and cannot write off)</a:t>
            </a:r>
          </a:p>
          <a:p>
            <a:pPr lvl="1"/>
            <a:r>
              <a:rPr lang="en-US" altLang="en-US" dirty="0" smtClean="0"/>
              <a:t>“Deemed” sold at end of year</a:t>
            </a:r>
          </a:p>
          <a:p>
            <a:pPr lvl="1"/>
            <a:r>
              <a:rPr lang="en-US" altLang="en-US" dirty="0" smtClean="0"/>
              <a:t>TaxSlayer &gt; Under </a:t>
            </a:r>
            <a:r>
              <a:rPr lang="en-US" altLang="en-US" dirty="0"/>
              <a:t>Date </a:t>
            </a:r>
            <a:r>
              <a:rPr lang="en-US" altLang="en-US" dirty="0" smtClean="0"/>
              <a:t>Sold:</a:t>
            </a:r>
          </a:p>
          <a:p>
            <a:pPr marL="1027113" lvl="2" indent="0">
              <a:buNone/>
            </a:pPr>
            <a:r>
              <a:rPr lang="en-US" altLang="en-US" dirty="0" smtClean="0"/>
              <a:t>Click “Alternate Option: and select applicable choice</a:t>
            </a:r>
          </a:p>
        </p:txBody>
      </p:sp>
      <p:sp>
        <p:nvSpPr>
          <p:cNvPr id="9" name="5-Point Star 8"/>
          <p:cNvSpPr/>
          <p:nvPr/>
        </p:nvSpPr>
        <p:spPr>
          <a:xfrm>
            <a:off x="8140700" y="152400"/>
            <a:ext cx="7620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t>Input is Done?</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94</a:t>
            </a:fld>
            <a:endParaRPr lang="en-US" altLang="en-US"/>
          </a:p>
        </p:txBody>
      </p:sp>
      <p:sp>
        <p:nvSpPr>
          <p:cNvPr id="102407" name="Rectangle 3"/>
          <p:cNvSpPr>
            <a:spLocks noGrp="1" noChangeArrowheads="1"/>
          </p:cNvSpPr>
          <p:nvPr>
            <p:ph sz="quarter" idx="12"/>
          </p:nvPr>
        </p:nvSpPr>
        <p:spPr/>
        <p:txBody>
          <a:bodyPr>
            <a:normAutofit/>
          </a:bodyPr>
          <a:lstStyle/>
          <a:p>
            <a:r>
              <a:rPr lang="en-US" altLang="en-US" dirty="0" smtClean="0"/>
              <a:t>TaxSlayer will</a:t>
            </a:r>
          </a:p>
          <a:p>
            <a:pPr lvl="1"/>
            <a:r>
              <a:rPr lang="en-US" altLang="en-US" dirty="0" smtClean="0"/>
              <a:t>Determine whether long/short term</a:t>
            </a:r>
          </a:p>
          <a:p>
            <a:pPr lvl="1"/>
            <a:r>
              <a:rPr lang="en-US" altLang="en-US" dirty="0" smtClean="0"/>
              <a:t>Calculate gain/loss</a:t>
            </a:r>
          </a:p>
          <a:p>
            <a:pPr lvl="1"/>
            <a:r>
              <a:rPr lang="en-US" altLang="en-US" dirty="0" smtClean="0"/>
              <a:t>Carry data to Form 8949 and </a:t>
            </a:r>
            <a:br>
              <a:rPr lang="en-US" altLang="en-US" dirty="0" smtClean="0"/>
            </a:br>
            <a:r>
              <a:rPr lang="en-US" altLang="en-US" dirty="0" smtClean="0"/>
              <a:t>Schedule D</a:t>
            </a:r>
          </a:p>
        </p:txBody>
      </p:sp>
      <p:pic>
        <p:nvPicPr>
          <p:cNvPr id="10240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276600"/>
            <a:ext cx="113506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328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smtClean="0">
              <a:solidFill>
                <a:srgbClr val="FFFFFF"/>
              </a:solidFill>
              <a:latin typeface="Calibri" panose="020F0502020204030204" pitchFamily="34" charset="0"/>
              <a:cs typeface="Calibri" panose="020F0502020204030204" pitchFamily="34" charset="0"/>
            </a:endParaRPr>
          </a:p>
        </p:txBody>
      </p:sp>
      <p:sp>
        <p:nvSpPr>
          <p:cNvPr id="103429" name="Text Box 6"/>
          <p:cNvSpPr txBox="1">
            <a:spLocks noChangeArrowheads="1"/>
          </p:cNvSpPr>
          <p:nvPr/>
        </p:nvSpPr>
        <p:spPr bwMode="auto">
          <a:xfrm>
            <a:off x="381000" y="5181600"/>
            <a:ext cx="8458200" cy="895350"/>
          </a:xfrm>
          <a:prstGeom prst="rect">
            <a:avLst/>
          </a:prstGeom>
          <a:solidFill>
            <a:schemeClr val="bg1"/>
          </a:solidFill>
          <a:ln w="9525">
            <a:solidFill>
              <a:srgbClr val="0000FF"/>
            </a:solidFill>
            <a:miter lim="800000"/>
            <a:headEnd/>
            <a:tailEnd/>
          </a:ln>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50000"/>
              </a:spcBef>
              <a:buClrTx/>
              <a:buSzTx/>
              <a:buFontTx/>
              <a:buNone/>
            </a:pPr>
            <a:r>
              <a:rPr lang="en-US" altLang="en-US" sz="2600" dirty="0">
                <a:solidFill>
                  <a:srgbClr val="0000FF"/>
                </a:solidFill>
                <a:cs typeface="Calibri" panose="020F0502020204030204" pitchFamily="34" charset="0"/>
              </a:rPr>
              <a:t>Form automatically populated by TaxSlayer input and transferred to Schedule D</a:t>
            </a:r>
          </a:p>
        </p:txBody>
      </p:sp>
      <p:pic>
        <p:nvPicPr>
          <p:cNvPr id="1034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36513"/>
            <a:ext cx="80676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001000" y="304800"/>
            <a:ext cx="381000" cy="3048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366CC"/>
              </a:solidFill>
            </a:endParaRPr>
          </a:p>
        </p:txBody>
      </p:sp>
      <p:sp>
        <p:nvSpPr>
          <p:cNvPr id="103432" name="TextBox 4"/>
          <p:cNvSpPr txBox="1">
            <a:spLocks noChangeArrowheads="1"/>
          </p:cNvSpPr>
          <p:nvPr/>
        </p:nvSpPr>
        <p:spPr bwMode="auto">
          <a:xfrm>
            <a:off x="8072438" y="304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spcBef>
                <a:spcPct val="0"/>
              </a:spcBef>
              <a:buClrTx/>
              <a:buSzTx/>
              <a:buFontTx/>
              <a:buNone/>
            </a:pPr>
            <a:endParaRPr lang="en-US" altLang="en-US" sz="1800" b="0" dirty="0">
              <a:cs typeface="Calibri" panose="020F0502020204030204" pitchFamily="34" charset="0"/>
            </a:endParaRPr>
          </a:p>
        </p:txBody>
      </p:sp>
      <p:sp>
        <p:nvSpPr>
          <p:cNvPr id="103433" name="TextBox 1"/>
          <p:cNvSpPr txBox="1">
            <a:spLocks noChangeArrowheads="1"/>
          </p:cNvSpPr>
          <p:nvPr/>
        </p:nvSpPr>
        <p:spPr bwMode="auto">
          <a:xfrm>
            <a:off x="7543800" y="273050"/>
            <a:ext cx="65274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spcBef>
                <a:spcPct val="0"/>
              </a:spcBef>
              <a:buClrTx/>
              <a:buSzTx/>
              <a:buFontTx/>
              <a:buNone/>
            </a:pPr>
            <a:r>
              <a:rPr lang="en-US" altLang="en-US" sz="1800" dirty="0">
                <a:cs typeface="Calibri" panose="020F0502020204030204" pitchFamily="34" charset="0"/>
              </a:rPr>
              <a:t>2016</a:t>
            </a:r>
          </a:p>
        </p:txBody>
      </p:sp>
      <p:sp>
        <p:nvSpPr>
          <p:cNvPr id="2" name="Footer Placeholder 1"/>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5152D87E-0766-4C80-ACCC-D841EDFB637B}" type="slidenum">
              <a:rPr lang="en-US" altLang="en-US" smtClean="0"/>
              <a:pPr>
                <a:defRPr/>
              </a:pPr>
              <a:t>95</a:t>
            </a:fld>
            <a:endParaRPr lang="en-US"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Forms</a:t>
            </a:r>
            <a:endParaRPr lang="en-US" dirty="0"/>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CD72C349-D014-4633-AD31-112E8BCED269}" type="slidenum">
              <a:rPr lang="en-US" altLang="en-US" smtClean="0"/>
              <a:pPr/>
              <a:t>96</a:t>
            </a:fld>
            <a:endParaRPr lang="en-US" altLang="en-US"/>
          </a:p>
        </p:txBody>
      </p:sp>
      <p:sp>
        <p:nvSpPr>
          <p:cNvPr id="3" name="Content Placeholder 2"/>
          <p:cNvSpPr>
            <a:spLocks noGrp="1"/>
          </p:cNvSpPr>
          <p:nvPr>
            <p:ph sz="quarter" idx="12"/>
          </p:nvPr>
        </p:nvSpPr>
        <p:spPr/>
        <p:txBody>
          <a:bodyPr/>
          <a:lstStyle/>
          <a:p>
            <a:r>
              <a:rPr lang="en-US" altLang="en-US" dirty="0" smtClean="0"/>
              <a:t>May have up to six forms 8949 - one for each 1099 code </a:t>
            </a:r>
          </a:p>
          <a:p>
            <a:r>
              <a:rPr lang="en-US" altLang="en-US" dirty="0" smtClean="0"/>
              <a:t>Only one Schedule 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Tax Calculation</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97</a:t>
            </a:fld>
            <a:endParaRPr lang="en-US" altLang="en-US"/>
          </a:p>
        </p:txBody>
      </p:sp>
      <p:sp>
        <p:nvSpPr>
          <p:cNvPr id="94211" name="Rectangle 3"/>
          <p:cNvSpPr>
            <a:spLocks noGrp="1" noChangeArrowheads="1"/>
          </p:cNvSpPr>
          <p:nvPr>
            <p:ph sz="quarter" idx="12"/>
          </p:nvPr>
        </p:nvSpPr>
        <p:spPr/>
        <p:txBody>
          <a:bodyPr>
            <a:normAutofit fontScale="85000" lnSpcReduction="20000"/>
          </a:bodyPr>
          <a:lstStyle/>
          <a:p>
            <a:r>
              <a:rPr lang="en-US" altLang="en-US" dirty="0" smtClean="0"/>
              <a:t>TaxSlayer calculates tax liability</a:t>
            </a:r>
          </a:p>
          <a:p>
            <a:pPr lvl="1"/>
            <a:r>
              <a:rPr lang="en-US" altLang="en-US" dirty="0" smtClean="0"/>
              <a:t>Using capital gain rates</a:t>
            </a:r>
          </a:p>
          <a:p>
            <a:pPr lvl="1"/>
            <a:r>
              <a:rPr lang="en-US" altLang="en-US" dirty="0" smtClean="0"/>
              <a:t>If there is amount eligible for capital gains tax:</a:t>
            </a:r>
          </a:p>
          <a:p>
            <a:pPr marL="1087438" lvl="2" indent="0">
              <a:buNone/>
            </a:pPr>
            <a:r>
              <a:rPr lang="en-US" altLang="en-US" dirty="0" smtClean="0"/>
              <a:t>Net long-term gain </a:t>
            </a:r>
          </a:p>
          <a:p>
            <a:pPr marL="1087438" lvl="2" indent="0">
              <a:buNone/>
            </a:pPr>
            <a:r>
              <a:rPr lang="en-US" altLang="en-US" dirty="0" smtClean="0"/>
              <a:t>Qualified dividends</a:t>
            </a:r>
          </a:p>
          <a:p>
            <a:pPr lvl="1"/>
            <a:r>
              <a:rPr lang="en-US" altLang="en-US" dirty="0" smtClean="0"/>
              <a:t>Qualified Dividends and Capital Gain Tax Worksheet – Line 44 </a:t>
            </a:r>
          </a:p>
          <a:p>
            <a:pPr marL="1087438" lvl="2" indent="0">
              <a:buNone/>
            </a:pPr>
            <a:r>
              <a:rPr lang="en-US" altLang="en-US" dirty="0" smtClean="0"/>
              <a:t>(find in print PDF)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Tax Calculation</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98</a:t>
            </a:fld>
            <a:endParaRPr lang="en-US" altLang="en-US"/>
          </a:p>
        </p:txBody>
      </p:sp>
      <p:sp>
        <p:nvSpPr>
          <p:cNvPr id="73731" name="Content Placeholder 2"/>
          <p:cNvSpPr>
            <a:spLocks noGrp="1"/>
          </p:cNvSpPr>
          <p:nvPr>
            <p:ph sz="quarter" idx="12"/>
          </p:nvPr>
        </p:nvSpPr>
        <p:spPr/>
        <p:txBody>
          <a:bodyPr/>
          <a:lstStyle/>
          <a:p>
            <a:pPr marL="0" indent="0">
              <a:buNone/>
            </a:pPr>
            <a:r>
              <a:rPr lang="en-US" altLang="en-US" dirty="0" smtClean="0"/>
              <a:t>Note:</a:t>
            </a:r>
          </a:p>
          <a:p>
            <a:r>
              <a:rPr lang="en-US" altLang="en-US" dirty="0" smtClean="0"/>
              <a:t>Qualified dividends are taxed as long-term capital gains</a:t>
            </a:r>
          </a:p>
          <a:p>
            <a:pPr lvl="1"/>
            <a:r>
              <a:rPr lang="en-US" altLang="en-US" dirty="0" smtClean="0"/>
              <a:t>But are not offset by capital losses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Calculations</a:t>
            </a:r>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99</a:t>
            </a:fld>
            <a:endParaRPr lang="en-US" altLang="en-US"/>
          </a:p>
        </p:txBody>
      </p:sp>
      <p:sp>
        <p:nvSpPr>
          <p:cNvPr id="68611" name="Rectangle 3"/>
          <p:cNvSpPr>
            <a:spLocks noGrp="1" noChangeArrowheads="1"/>
          </p:cNvSpPr>
          <p:nvPr>
            <p:ph sz="quarter" idx="12"/>
          </p:nvPr>
        </p:nvSpPr>
        <p:spPr/>
        <p:txBody>
          <a:bodyPr/>
          <a:lstStyle/>
          <a:p>
            <a:r>
              <a:rPr lang="en-US" altLang="en-US" dirty="0" smtClean="0"/>
              <a:t>TaxSlayer calculates capital loss carryover from 2016 to 2017</a:t>
            </a:r>
          </a:p>
          <a:p>
            <a:r>
              <a:rPr lang="en-US" altLang="en-US" dirty="0" smtClean="0"/>
              <a:t>Worksheet is included for next year’s preparer if there is a loss carryover</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476b7e8681bd63b2a6c91ced3fc1172a194817c"/>
</p:tagLst>
</file>

<file path=ppt/theme/theme1.xml><?xml version="1.0" encoding="utf-8"?>
<a:theme xmlns:a="http://schemas.openxmlformats.org/drawingml/2006/main" name="1_Custom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E0A52EE1-7FAB-4AE9-8540-7668D78AFE4F}" vid="{E648C534-2353-40BD-9430-16199884EA36}"/>
    </a:ext>
  </a:extLst>
</a:theme>
</file>

<file path=ppt/theme/theme2.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 2016 Template</Template>
  <TotalTime>0</TotalTime>
  <Words>7849</Words>
  <Application>Microsoft Office PowerPoint</Application>
  <PresentationFormat>On-screen Show (4:3)</PresentationFormat>
  <Paragraphs>1245</Paragraphs>
  <Slides>125</Slides>
  <Notes>125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125</vt:i4>
      </vt:variant>
    </vt:vector>
  </HeadingPairs>
  <TitlesOfParts>
    <vt:vector size="131" baseType="lpstr">
      <vt:lpstr>Arial</vt:lpstr>
      <vt:lpstr>Calibri</vt:lpstr>
      <vt:lpstr>Verdana</vt:lpstr>
      <vt:lpstr>Wingdings</vt:lpstr>
      <vt:lpstr>1_Custom Design</vt:lpstr>
      <vt:lpstr>NTTC</vt:lpstr>
      <vt:lpstr>Capital Gain or Loss</vt:lpstr>
      <vt:lpstr>Introduction</vt:lpstr>
      <vt:lpstr>Introduction</vt:lpstr>
      <vt:lpstr>Capital Asset Taxation</vt:lpstr>
      <vt:lpstr>Capital Asset Taxation</vt:lpstr>
      <vt:lpstr>What is a Capital Asset</vt:lpstr>
      <vt:lpstr>What is NOT a Capital Asset</vt:lpstr>
      <vt:lpstr>“Sort-of” Capital Assets</vt:lpstr>
      <vt:lpstr>Types of Assets Quiz</vt:lpstr>
      <vt:lpstr>When is a Transaction Reported</vt:lpstr>
      <vt:lpstr>When Transaction Is Not Reported</vt:lpstr>
      <vt:lpstr>When is a Transaction Reported</vt:lpstr>
      <vt:lpstr>Introduction – Sale Of Assets</vt:lpstr>
      <vt:lpstr>IRS Reporting Requirement</vt:lpstr>
      <vt:lpstr>The Interview </vt:lpstr>
      <vt:lpstr>Interview – What Kind of Sales?</vt:lpstr>
      <vt:lpstr>Interview – Brokerage or Mutual Fund Statement</vt:lpstr>
      <vt:lpstr>Interview – Forms 1099-B</vt:lpstr>
      <vt:lpstr>AARP Tax-Aide Scope</vt:lpstr>
      <vt:lpstr>AARP Tax-Aide Scope page 2</vt:lpstr>
      <vt:lpstr>AARP Tax-Aide Scope page 3</vt:lpstr>
      <vt:lpstr>AARP Tax-Aide Out of Scope</vt:lpstr>
      <vt:lpstr>Accounting for Bonds</vt:lpstr>
      <vt:lpstr>Disposition of Bonds</vt:lpstr>
      <vt:lpstr>Disposition of Bonds</vt:lpstr>
      <vt:lpstr>Disposition of Bonds</vt:lpstr>
      <vt:lpstr>What is the Basis* of Shares</vt:lpstr>
      <vt:lpstr>What is the Basis</vt:lpstr>
      <vt:lpstr>What is the Basis</vt:lpstr>
      <vt:lpstr>What is the Basis</vt:lpstr>
      <vt:lpstr>What is the Basis</vt:lpstr>
      <vt:lpstr>Special Situation</vt:lpstr>
      <vt:lpstr>Stock Dividend or Stock Split Example</vt:lpstr>
      <vt:lpstr>Stock Dividend or Stock Split</vt:lpstr>
      <vt:lpstr>Stock Dividend or Stock Split</vt:lpstr>
      <vt:lpstr>Capital Gains Quiz</vt:lpstr>
      <vt:lpstr>What is the Basis – Gifts</vt:lpstr>
      <vt:lpstr>What is the Basis – Inherited</vt:lpstr>
      <vt:lpstr>What is the Basis – Inherited</vt:lpstr>
      <vt:lpstr>What is the Basis – Inherited</vt:lpstr>
      <vt:lpstr>Holding Period</vt:lpstr>
      <vt:lpstr>Holding Period – Capital Assets</vt:lpstr>
      <vt:lpstr>Holding Period Quiz</vt:lpstr>
      <vt:lpstr>Holding Period Of Capital Assets</vt:lpstr>
      <vt:lpstr>What is the Sales Price?</vt:lpstr>
      <vt:lpstr>Gross or Net Proceeds</vt:lpstr>
      <vt:lpstr>Capital Gains Quiz</vt:lpstr>
      <vt:lpstr>Capital Gains Quiz</vt:lpstr>
      <vt:lpstr>Entering in TaxSlayer</vt:lpstr>
      <vt:lpstr>PowerPoint Presentation</vt:lpstr>
      <vt:lpstr>IRS Instructions for Form 1099-B</vt:lpstr>
      <vt:lpstr>Sample Brokerage 1099-B</vt:lpstr>
      <vt:lpstr>Reporting Sales of Securities</vt:lpstr>
      <vt:lpstr>1099-B Requirements –  All Transactions</vt:lpstr>
      <vt:lpstr>1099-B Requirements –  Covered Transactions</vt:lpstr>
      <vt:lpstr>Covered/Noncovered Securities</vt:lpstr>
      <vt:lpstr>Covered/Noncovered Securities</vt:lpstr>
      <vt:lpstr>Covered/Noncovered Securities</vt:lpstr>
      <vt:lpstr>Summarize Broker Transactions per Pub 4012 Tab D</vt:lpstr>
      <vt:lpstr>Summarize Broker Transactions per Pub 4012 Tab D</vt:lpstr>
      <vt:lpstr>Taxpayer Reporting 1099-B Cost Basis to IRS</vt:lpstr>
      <vt:lpstr>TaxSlayer Data Flow</vt:lpstr>
      <vt:lpstr>Capital Gains in TaxSlayer</vt:lpstr>
      <vt:lpstr>TaxSlayer – Capital Gain</vt:lpstr>
      <vt:lpstr>TaxSlayer – Input Top of Page</vt:lpstr>
      <vt:lpstr>TaxSlayer – Input Bottom of Page</vt:lpstr>
      <vt:lpstr>Summarizing Multiple Brokerage Transactions</vt:lpstr>
      <vt:lpstr>Summarizing Multiple Brokerage Transactions - Continued</vt:lpstr>
      <vt:lpstr>Adjustment Codes in TaxSlayer</vt:lpstr>
      <vt:lpstr>Noncovered Transaction Quiz</vt:lpstr>
      <vt:lpstr>Noncovered Transaction Quiz</vt:lpstr>
      <vt:lpstr>Noncovered Transaction Quiz</vt:lpstr>
      <vt:lpstr>Noncovered Transaction Quiz</vt:lpstr>
      <vt:lpstr>Reporting Capital Gain &amp; Losses</vt:lpstr>
      <vt:lpstr>Capital Loss Carryovers</vt:lpstr>
      <vt:lpstr>Computing Loss Carryovers</vt:lpstr>
      <vt:lpstr>Computing Loss Carryovers</vt:lpstr>
      <vt:lpstr>Computing Loss Carryovers</vt:lpstr>
      <vt:lpstr>Computing Loss Carryovers</vt:lpstr>
      <vt:lpstr>Computing Loss Carryovers</vt:lpstr>
      <vt:lpstr>Computing Loss Carryovers</vt:lpstr>
      <vt:lpstr>Computing Loss Carryovers</vt:lpstr>
      <vt:lpstr>Computing Loss Carryovers</vt:lpstr>
      <vt:lpstr>Computing Loss Carryovers</vt:lpstr>
      <vt:lpstr>Computing Loss Carryovers</vt:lpstr>
      <vt:lpstr>Loss Carryovers</vt:lpstr>
      <vt:lpstr>What is a Wash Sale</vt:lpstr>
      <vt:lpstr>Wash Sale</vt:lpstr>
      <vt:lpstr>Wash Sale Example #1</vt:lpstr>
      <vt:lpstr>Wash Sale Example #1</vt:lpstr>
      <vt:lpstr>Wash Sale Example #2</vt:lpstr>
      <vt:lpstr>Wash Sale Example #2</vt:lpstr>
      <vt:lpstr>Special Situation</vt:lpstr>
      <vt:lpstr>Input is Done?</vt:lpstr>
      <vt:lpstr>PowerPoint Presentation</vt:lpstr>
      <vt:lpstr>Tax Forms</vt:lpstr>
      <vt:lpstr>Tax Calculation</vt:lpstr>
      <vt:lpstr>Tax Calculation</vt:lpstr>
      <vt:lpstr>Calculations</vt:lpstr>
      <vt:lpstr>Sale of Principal Residence (“Main Home”)</vt:lpstr>
      <vt:lpstr>Interview – Sale of Principal Residence (“Main Home”)</vt:lpstr>
      <vt:lpstr>Main Home Basis Quiz</vt:lpstr>
      <vt:lpstr>Sale of Main Home</vt:lpstr>
      <vt:lpstr>What is a Main Home</vt:lpstr>
      <vt:lpstr>Main Home</vt:lpstr>
      <vt:lpstr>Sale of Main Home</vt:lpstr>
      <vt:lpstr>Sale of Main Home</vt:lpstr>
      <vt:lpstr>Sale of Main Home</vt:lpstr>
      <vt:lpstr>Sale of Main Home –  Married Taxpayers</vt:lpstr>
      <vt:lpstr>Sale of Main Home –  Surviving Spouse</vt:lpstr>
      <vt:lpstr>Sale of Main Home –  Surviving Spouse</vt:lpstr>
      <vt:lpstr>Sale of Main Home</vt:lpstr>
      <vt:lpstr>Sale of Main Home</vt:lpstr>
      <vt:lpstr>Sale of Main Home</vt:lpstr>
      <vt:lpstr>Sale of Main Home</vt:lpstr>
      <vt:lpstr>Sale of Home Quiz</vt:lpstr>
      <vt:lpstr>Sale of Home Quiz Answer</vt:lpstr>
      <vt:lpstr>Sale of Main Home Input</vt:lpstr>
      <vt:lpstr>Sale of Personal Residence</vt:lpstr>
      <vt:lpstr>Quality Review:  Capital Gain or Loss</vt:lpstr>
      <vt:lpstr>Quality Review: Capital Gain or Loss</vt:lpstr>
      <vt:lpstr>Quality Review: Capital Gain or Loss</vt:lpstr>
      <vt:lpstr>Taxpayer Summary Capital  Gain or Loss</vt:lpstr>
      <vt:lpstr>Capital Gain (Loss)</vt:lpstr>
      <vt:lpstr>Additional Help At IRS.gov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2013-10-20T18:36:34Z</dcterms:created>
  <dcterms:modified xsi:type="dcterms:W3CDTF">2016-12-15T03:08:29Z</dcterms:modified>
</cp:coreProperties>
</file>